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07" r:id="rId1"/>
  </p:sldMasterIdLst>
  <p:handoutMasterIdLst>
    <p:handoutMasterId r:id="rId48"/>
  </p:handoutMasterIdLst>
  <p:sldIdLst>
    <p:sldId id="256" r:id="rId2"/>
    <p:sldId id="531" r:id="rId3"/>
    <p:sldId id="532" r:id="rId4"/>
    <p:sldId id="584" r:id="rId5"/>
    <p:sldId id="537" r:id="rId6"/>
    <p:sldId id="533" r:id="rId7"/>
    <p:sldId id="604" r:id="rId8"/>
    <p:sldId id="536" r:id="rId9"/>
    <p:sldId id="540" r:id="rId10"/>
    <p:sldId id="539" r:id="rId11"/>
    <p:sldId id="615" r:id="rId12"/>
    <p:sldId id="543" r:id="rId13"/>
    <p:sldId id="544" r:id="rId14"/>
    <p:sldId id="545" r:id="rId15"/>
    <p:sldId id="547" r:id="rId16"/>
    <p:sldId id="548" r:id="rId17"/>
    <p:sldId id="550" r:id="rId18"/>
    <p:sldId id="574" r:id="rId19"/>
    <p:sldId id="558" r:id="rId20"/>
    <p:sldId id="557" r:id="rId21"/>
    <p:sldId id="575" r:id="rId22"/>
    <p:sldId id="612" r:id="rId23"/>
    <p:sldId id="613" r:id="rId24"/>
    <p:sldId id="556" r:id="rId25"/>
    <p:sldId id="598" r:id="rId26"/>
    <p:sldId id="589" r:id="rId27"/>
    <p:sldId id="590" r:id="rId28"/>
    <p:sldId id="591" r:id="rId29"/>
    <p:sldId id="592" r:id="rId30"/>
    <p:sldId id="605" r:id="rId31"/>
    <p:sldId id="606" r:id="rId32"/>
    <p:sldId id="609" r:id="rId33"/>
    <p:sldId id="560" r:id="rId34"/>
    <p:sldId id="561" r:id="rId35"/>
    <p:sldId id="599" r:id="rId36"/>
    <p:sldId id="611" r:id="rId37"/>
    <p:sldId id="616" r:id="rId38"/>
    <p:sldId id="562" r:id="rId39"/>
    <p:sldId id="563" r:id="rId40"/>
    <p:sldId id="565" r:id="rId41"/>
    <p:sldId id="567" r:id="rId42"/>
    <p:sldId id="582" r:id="rId43"/>
    <p:sldId id="583" r:id="rId44"/>
    <p:sldId id="586" r:id="rId45"/>
    <p:sldId id="587" r:id="rId46"/>
    <p:sldId id="588" r:id="rId47"/>
  </p:sldIdLst>
  <p:sldSz cx="12192000" cy="6858000"/>
  <p:notesSz cx="6807200" cy="9939338"/>
  <p:embeddedFontLst>
    <p:embeddedFont>
      <p:font typeface="KoPubWorld돋움체 Bold" panose="020B0600000101010101" charset="-127"/>
      <p:bold r:id="rId49"/>
    </p:embeddedFont>
    <p:embeddedFont>
      <p:font typeface="KoPubWorld돋움체 Light" panose="020B0600000101010101" charset="-127"/>
      <p:regular r:id="rId50"/>
    </p:embeddedFont>
    <p:embeddedFont>
      <p:font typeface="KoPubWorld돋움체 Medium" panose="020B0600000101010101" charset="-127"/>
      <p:regular r:id="rId51"/>
    </p:embeddedFont>
    <p:embeddedFont>
      <p:font typeface="Century Gothic" panose="020B0502020202020204" pitchFamily="34" charset="0"/>
      <p:regular r:id="rId52"/>
      <p:bold r:id="rId53"/>
      <p:italic r:id="rId54"/>
      <p:boldItalic r:id="rId55"/>
    </p:embeddedFont>
    <p:embeddedFont>
      <p:font typeface="KoPub돋움체 Bold" panose="02020603020101020101" pitchFamily="18" charset="-127"/>
      <p:regular r:id="rId56"/>
      <p:bold r:id="rId57"/>
    </p:embeddedFont>
    <p:embeddedFont>
      <p:font typeface="KoPub돋움체 Medium" panose="02020603020101020101" pitchFamily="18" charset="-127"/>
      <p:regular r:id="rId58"/>
    </p:embeddedFont>
    <p:embeddedFont>
      <p:font typeface="Wingdings 3" panose="05040102010807070707" pitchFamily="18" charset="2"/>
      <p:regular r:id="rId59"/>
    </p:embeddedFont>
    <p:embeddedFont>
      <p:font typeface="맑은 고딕" panose="020B0503020000020004" pitchFamily="50" charset="-127"/>
      <p:regular r:id="rId60"/>
      <p:bold r:id="rId6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RF" initials="N" lastIdx="11" clrIdx="0">
    <p:extLst>
      <p:ext uri="{19B8F6BF-5375-455C-9EA6-DF929625EA0E}">
        <p15:presenceInfo xmlns:p15="http://schemas.microsoft.com/office/powerpoint/2012/main" userId="NRF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9F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2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7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1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786" cy="498693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2"/>
            <a:ext cx="2949786" cy="498693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88C573EE-9EFD-4253-8A9D-E8811AFEEE8C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40648"/>
            <a:ext cx="2949786" cy="49869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EBE2E148-3AD6-4B2C-8D5B-CEC2B3B3C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97759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64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5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333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47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245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676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413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32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803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68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948878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24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578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그림 열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039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12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315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045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hf sldNum="0" hdr="0" ftr="0" dt="0"/>
  <p:txStyles>
    <p:titleStyle>
      <a:lvl1pPr algn="l" defTabSz="457200" rtl="0" eaLnBrk="1" latinLnBrk="1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iris.go.kr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27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4.png"/><Relationship Id="rId7" Type="http://schemas.openxmlformats.org/officeDocument/2006/relationships/image" Target="../media/image4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7.png"/><Relationship Id="rId5" Type="http://schemas.openxmlformats.org/officeDocument/2006/relationships/image" Target="../media/image43.png"/><Relationship Id="rId10" Type="http://schemas.openxmlformats.org/officeDocument/2006/relationships/image" Target="../media/image28.png"/><Relationship Id="rId4" Type="http://schemas.openxmlformats.org/officeDocument/2006/relationships/image" Target="../media/image55.png"/><Relationship Id="rId9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8.png"/><Relationship Id="rId7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59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5.png"/><Relationship Id="rId7" Type="http://schemas.openxmlformats.org/officeDocument/2006/relationships/image" Target="../media/image6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42.png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2.png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2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72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2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42.png"/><Relationship Id="rId4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72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78.png"/><Relationship Id="rId7" Type="http://schemas.openxmlformats.org/officeDocument/2006/relationships/image" Target="../media/image7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75.png"/><Relationship Id="rId4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28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8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88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8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8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68.png"/><Relationship Id="rId4" Type="http://schemas.openxmlformats.org/officeDocument/2006/relationships/image" Target="../media/image10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10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10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4.png"/><Relationship Id="rId7" Type="http://schemas.openxmlformats.org/officeDocument/2006/relationships/image" Target="../media/image10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1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B6C344-D5A1-4797-A4AF-890C33008A2D}"/>
              </a:ext>
            </a:extLst>
          </p:cNvPr>
          <p:cNvSpPr txBox="1"/>
          <p:nvPr/>
        </p:nvSpPr>
        <p:spPr>
          <a:xfrm>
            <a:off x="0" y="4113650"/>
            <a:ext cx="12191999" cy="21698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            [</a:t>
            </a:r>
            <a:r>
              <a:rPr lang="ko-KR" alt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시스템</a:t>
            </a:r>
            <a:r>
              <a:rPr lang="en-US" altLang="ko-KR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(IRIS, NRI) </a:t>
            </a:r>
            <a:r>
              <a:rPr lang="ko-KR" alt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문의처</a:t>
            </a:r>
            <a:r>
              <a:rPr lang="en-US" altLang="ko-KR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] </a:t>
            </a:r>
            <a:r>
              <a:rPr lang="ko-KR" altLang="en-US" sz="2400" b="1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한국과학기술기획평가원</a:t>
            </a:r>
            <a:r>
              <a:rPr lang="ko-KR" altLang="en-US" sz="24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24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IRIS </a:t>
            </a:r>
            <a:r>
              <a:rPr lang="ko-KR" altLang="en-US" sz="24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콜센터 </a:t>
            </a:r>
            <a:r>
              <a:rPr lang="en-US" altLang="ko-KR" sz="24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1877-2041</a:t>
            </a:r>
          </a:p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             [</a:t>
            </a:r>
            <a:r>
              <a:rPr lang="ko-KR" alt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문의처</a:t>
            </a:r>
            <a:r>
              <a:rPr lang="en-US" altLang="ko-KR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]   </a:t>
            </a:r>
            <a:r>
              <a:rPr lang="ko-KR" altLang="en-US" sz="2400" b="1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신약단</a:t>
            </a:r>
            <a:r>
              <a:rPr lang="ko-KR" altLang="en-US" sz="24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24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042-869-6610, nrfbio@nrf.re.kr</a:t>
            </a:r>
          </a:p>
          <a:p>
            <a:pPr>
              <a:lnSpc>
                <a:spcPct val="150000"/>
              </a:lnSpc>
            </a:pPr>
            <a:r>
              <a:rPr lang="en-US" altLang="ko-KR" sz="24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					  </a:t>
            </a:r>
            <a:r>
              <a:rPr lang="ko-KR" altLang="en-US" sz="2400" b="1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차세대바이오단</a:t>
            </a:r>
            <a:r>
              <a:rPr lang="ko-KR" altLang="en-US" sz="24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24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042-869-7720, nrfbio2@nrf.re.kr</a:t>
            </a:r>
          </a:p>
          <a:p>
            <a:pPr>
              <a:lnSpc>
                <a:spcPct val="150000"/>
              </a:lnSpc>
            </a:pPr>
            <a:r>
              <a:rPr lang="en-US" altLang="ko-KR" sz="24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				       </a:t>
            </a:r>
            <a:r>
              <a:rPr lang="ko-KR" altLang="en-US" sz="2400" b="1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뇌첨단의공학단</a:t>
            </a:r>
            <a:r>
              <a:rPr lang="ko-KR" altLang="en-US" sz="24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24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042-869-7710, neuro@nrf.re.kr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6959DF-F2E7-49DD-988A-16BA03054D33}"/>
              </a:ext>
            </a:extLst>
          </p:cNvPr>
          <p:cNvSpPr txBox="1"/>
          <p:nvPr/>
        </p:nvSpPr>
        <p:spPr>
          <a:xfrm>
            <a:off x="1539551" y="1531705"/>
            <a:ext cx="8966718" cy="20313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2024</a:t>
            </a:r>
            <a:r>
              <a:rPr lang="ko-KR" altLang="en-US" sz="4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년 바이오 분야 신규과제 </a:t>
            </a:r>
            <a:r>
              <a:rPr lang="en-US" altLang="ko-KR" sz="4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3</a:t>
            </a:r>
            <a:r>
              <a:rPr lang="ko-KR" altLang="en-US" sz="4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차 공고 신청방법 및 온라인 입력항목</a:t>
            </a:r>
            <a:endParaRPr lang="en-US" altLang="ko-KR" sz="4400" b="1" dirty="0">
              <a:solidFill>
                <a:schemeClr val="accent2">
                  <a:lumMod val="20000"/>
                  <a:lumOff val="80000"/>
                </a:schemeClr>
              </a:solidFill>
              <a:latin typeface="KoPub돋움체 Bold" panose="00000800000000000000" pitchFamily="2" charset="-127"/>
              <a:ea typeface="KoPub돋움체 Bold" panose="00000800000000000000" pitchFamily="2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4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안내 매뉴얼</a:t>
            </a:r>
            <a:endParaRPr lang="en-US" altLang="ko-KR" sz="4400" b="1" dirty="0">
              <a:solidFill>
                <a:schemeClr val="accent2">
                  <a:lumMod val="20000"/>
                  <a:lumOff val="80000"/>
                </a:schemeClr>
              </a:solidFill>
              <a:latin typeface="KoPub돋움체 Bold" panose="00000800000000000000" pitchFamily="2" charset="-127"/>
              <a:ea typeface="KoPub돋움체 Bold" panose="00000800000000000000" pitchFamily="2" charset="-127"/>
              <a:cs typeface="Arial" panose="020B0604020202020204" pitchFamily="34" charset="0"/>
            </a:endParaRPr>
          </a:p>
        </p:txBody>
      </p:sp>
      <p:sp>
        <p:nvSpPr>
          <p:cNvPr id="6" name="슬라이드 번호 개체 틀 2">
            <a:extLst>
              <a:ext uri="{FF2B5EF4-FFF2-40B4-BE49-F238E27FC236}">
                <a16:creationId xmlns:a16="http://schemas.microsoft.com/office/drawing/2014/main" id="{3E68A41A-F73E-4FA4-BCB2-AB3FF723F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F4CBE6D-02D8-4103-B629-7BE51E4B4556}" type="slidenum">
              <a:rPr lang="ko-KR" altLang="en-US" sz="1800" smtClean="0"/>
              <a:t>1</a:t>
            </a:fld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523988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EB82A1A-2E31-4D3B-A003-032C728C300A}"/>
              </a:ext>
            </a:extLst>
          </p:cNvPr>
          <p:cNvSpPr txBox="1"/>
          <p:nvPr/>
        </p:nvSpPr>
        <p:spPr>
          <a:xfrm>
            <a:off x="0" y="1293599"/>
            <a:ext cx="121920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 본 안내문은 연구계획서 제출에 대한 이해를 돕기 위해 작성된 자료입니다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 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실제 온라인 화면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화면구성 및 순서 등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은 안내문 상의 화면과 다를 수 있습니다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 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본 매뉴얼에 입력되어 있는 숫자는 이해를 돕기 위한 예시이며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실제 화면은 다를 수  있습니다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 </a:t>
            </a:r>
            <a:r>
              <a:rPr lang="ko-KR" altLang="en-US" sz="2400" b="1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범부처통합연구지원시스템</a:t>
            </a:r>
            <a:r>
              <a:rPr lang="en-US" altLang="ko-KR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(IRIS)</a:t>
            </a:r>
            <a:r>
              <a:rPr lang="ko-KR" alt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통한 과제신청을 위해 </a:t>
            </a:r>
            <a:r>
              <a:rPr lang="en-US" altLang="ko-KR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‘</a:t>
            </a:r>
            <a:r>
              <a:rPr lang="ko-KR" altLang="en-US" sz="2400" b="1" dirty="0">
                <a:solidFill>
                  <a:srgbClr val="FFFF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접수 전 필수 이행사항</a:t>
            </a:r>
            <a:r>
              <a:rPr lang="en-US" altLang="ko-KR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’</a:t>
            </a:r>
            <a:r>
              <a:rPr lang="ko-KR" alt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</a:t>
            </a:r>
            <a:endParaRPr lang="en-US" altLang="ko-KR" sz="2400" b="1" dirty="0">
              <a:solidFill>
                <a:schemeClr val="accent2">
                  <a:lumMod val="40000"/>
                  <a:lumOff val="60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en-US" altLang="ko-KR" sz="16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400" b="1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조치하셔야</a:t>
            </a:r>
            <a:r>
              <a:rPr lang="ko-KR" alt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합니다</a:t>
            </a:r>
            <a:r>
              <a:rPr lang="en-US" altLang="ko-KR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접수 전 필수 이행사항은 </a:t>
            </a:r>
            <a:r>
              <a:rPr lang="en-US" altLang="ko-KR" sz="2400" b="1" dirty="0">
                <a:solidFill>
                  <a:srgbClr val="FFFF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2400" b="1" dirty="0">
                <a:solidFill>
                  <a:srgbClr val="FFFF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별첨</a:t>
            </a:r>
            <a:r>
              <a:rPr lang="en-US" altLang="ko-KR" sz="2400" b="1" dirty="0">
                <a:solidFill>
                  <a:srgbClr val="FFFF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400" b="1" dirty="0">
                <a:solidFill>
                  <a:srgbClr val="FFFF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매뉴얼</a:t>
            </a:r>
            <a:r>
              <a:rPr lang="en-US" altLang="ko-KR" sz="2400" b="1" dirty="0">
                <a:solidFill>
                  <a:srgbClr val="FFFF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1-1~1-3]</a:t>
            </a:r>
            <a:r>
              <a:rPr lang="ko-KR" alt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참고하시기 바랍니다</a:t>
            </a:r>
            <a:r>
              <a:rPr lang="en-US" altLang="ko-KR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ko-KR" altLang="en-US" sz="16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대표자 등록이 되어 있지 않을 경우 연구책임자가 과제신청을 완료할 수 없으므로</a:t>
            </a:r>
            <a:r>
              <a:rPr lang="en-US" altLang="ko-KR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en-US" altLang="ko-KR" sz="1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기관총괄담당자는 반드시  접수시작 전에 대표자 정보 등록을 완료하여 주시고</a:t>
            </a:r>
            <a:r>
              <a:rPr lang="en-US" altLang="ko-KR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기관담당자 </a:t>
            </a:r>
            <a:endParaRPr lang="en-US" altLang="ko-KR" sz="2400" b="1" dirty="0">
              <a:solidFill>
                <a:schemeClr val="accent2">
                  <a:lumMod val="40000"/>
                  <a:lumOff val="60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en-US" altLang="ko-KR" sz="1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승인권한 등을 확인하시어 접수과제 승인에 문제가 없도록 준비하여 주시기 바랍니다</a:t>
            </a:r>
            <a:r>
              <a:rPr lang="en-US" altLang="ko-KR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ko-KR" altLang="en-US" sz="2400" b="1" dirty="0">
              <a:solidFill>
                <a:schemeClr val="accent2">
                  <a:lumMod val="40000"/>
                  <a:lumOff val="60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endParaRPr lang="ko-KR" altLang="en-US" sz="2400" b="1" dirty="0">
              <a:solidFill>
                <a:schemeClr val="accent2">
                  <a:lumMod val="40000"/>
                  <a:lumOff val="60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2</a:t>
            </a:fld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513395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EB82A1A-2E31-4D3B-A003-032C728C300A}"/>
              </a:ext>
            </a:extLst>
          </p:cNvPr>
          <p:cNvSpPr txBox="1"/>
          <p:nvPr/>
        </p:nvSpPr>
        <p:spPr>
          <a:xfrm>
            <a:off x="689414" y="391921"/>
            <a:ext cx="15263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목   차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AE669D0D-12DF-4BBA-B862-AC7E94796A81}"/>
              </a:ext>
            </a:extLst>
          </p:cNvPr>
          <p:cNvCxnSpPr/>
          <p:nvPr/>
        </p:nvCxnSpPr>
        <p:spPr>
          <a:xfrm>
            <a:off x="762911" y="1092111"/>
            <a:ext cx="3884462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6C1E6F4-76A0-4F05-A7D4-546EABE2B5E3}"/>
              </a:ext>
            </a:extLst>
          </p:cNvPr>
          <p:cNvSpPr txBox="1"/>
          <p:nvPr/>
        </p:nvSpPr>
        <p:spPr>
          <a:xfrm>
            <a:off x="762911" y="1464677"/>
            <a:ext cx="1142908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300"/>
              </a:spcBef>
              <a:buAutoNum type="arabicPeriod"/>
            </a:pP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신청 전 확인사항 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----------------------------------------- 4</a:t>
            </a:r>
          </a:p>
          <a:p>
            <a:pPr marL="514350" indent="-514350">
              <a:spcBef>
                <a:spcPts val="300"/>
              </a:spcBef>
              <a:buAutoNum type="arabicPeriod"/>
            </a:pPr>
            <a:endParaRPr lang="en-US" altLang="ko-KR" sz="7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514350" indent="-514350">
              <a:spcBef>
                <a:spcPts val="300"/>
              </a:spcBef>
              <a:buFontTx/>
              <a:buAutoNum type="arabicPeriod"/>
            </a:pPr>
            <a:r>
              <a:rPr lang="ko-KR" altLang="en-US" sz="2400" b="1" dirty="0" err="1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범부처통합연구지원시스템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(IRIS) 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접속 및 로그인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-------------------- 5</a:t>
            </a:r>
          </a:p>
          <a:p>
            <a:pPr marL="514350" indent="-514350">
              <a:spcBef>
                <a:spcPts val="300"/>
              </a:spcBef>
              <a:buFontTx/>
              <a:buAutoNum type="arabicPeriod"/>
            </a:pPr>
            <a:endParaRPr lang="en-US" altLang="ko-KR" sz="7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514350" indent="-514350">
              <a:spcBef>
                <a:spcPts val="300"/>
              </a:spcBef>
              <a:buAutoNum type="arabicPeriod"/>
            </a:pP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공고목록 조회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------------------------------------------- 8</a:t>
            </a:r>
          </a:p>
          <a:p>
            <a:pPr marL="514350" indent="-514350">
              <a:spcBef>
                <a:spcPts val="300"/>
              </a:spcBef>
              <a:buAutoNum type="arabicPeriod"/>
            </a:pPr>
            <a:endParaRPr lang="en-US" altLang="ko-KR" sz="7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514350" indent="-514350">
              <a:spcBef>
                <a:spcPts val="300"/>
              </a:spcBef>
              <a:buFontTx/>
              <a:buAutoNum type="arabicPeriod"/>
            </a:pP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</a:t>
            </a:r>
            <a:r>
              <a:rPr lang="ko-KR" altLang="en-US" sz="2400" b="1" dirty="0" err="1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접수화면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기본정보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dirty="0" err="1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과제요약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지원기관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연구개발비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</a:p>
          <a:p>
            <a:pPr>
              <a:spcBef>
                <a:spcPts val="300"/>
              </a:spcBef>
            </a:pP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     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연구장비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성과지표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첨부파일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 ------------------------------- 10</a:t>
            </a:r>
          </a:p>
          <a:p>
            <a:pPr marL="514350" indent="-514350">
              <a:spcBef>
                <a:spcPts val="300"/>
              </a:spcBef>
              <a:buFontTx/>
              <a:buAutoNum type="arabicPeriod"/>
            </a:pPr>
            <a:endParaRPr lang="en-US" altLang="ko-KR" sz="7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457200" indent="-457200">
              <a:spcBef>
                <a:spcPts val="300"/>
              </a:spcBef>
              <a:buAutoNum type="arabicPeriod" startAt="5"/>
            </a:pP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제출상태 확인화면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연구책임자 및 주관연구기관 담당자</a:t>
            </a:r>
            <a:endParaRPr lang="en-US" altLang="ko-KR" sz="24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>
              <a:spcBef>
                <a:spcPts val="300"/>
              </a:spcBef>
            </a:pP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    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공통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 ------------------------------------------------- 42</a:t>
            </a:r>
          </a:p>
          <a:p>
            <a:pPr marL="514350" indent="-514350">
              <a:spcBef>
                <a:spcPts val="300"/>
              </a:spcBef>
              <a:buFontTx/>
              <a:buAutoNum type="arabicPeriod"/>
            </a:pPr>
            <a:endParaRPr lang="en-US" altLang="ko-KR" sz="7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>
              <a:spcBef>
                <a:spcPts val="300"/>
              </a:spcBef>
            </a:pP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6.  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제출승인 방법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주관연구기관 담당자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)-------------------- 43</a:t>
            </a:r>
          </a:p>
          <a:p>
            <a:pPr marL="514350" indent="-514350">
              <a:spcBef>
                <a:spcPts val="300"/>
              </a:spcBef>
              <a:buFontTx/>
              <a:buAutoNum type="arabicPeriod"/>
            </a:pPr>
            <a:endParaRPr lang="en-US" altLang="ko-KR" sz="6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>
              <a:spcBef>
                <a:spcPts val="300"/>
              </a:spcBef>
            </a:pP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7.  </a:t>
            </a:r>
            <a:r>
              <a:rPr lang="ko-KR" altLang="en-US" sz="2400" b="1" dirty="0" err="1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전자알림</a:t>
            </a:r>
            <a:r>
              <a:rPr lang="ko-KR" altLang="en-US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확인방법</a:t>
            </a:r>
            <a:r>
              <a:rPr lang="en-US" altLang="ko-KR" sz="2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---------------------------------------- 45</a:t>
            </a:r>
          </a:p>
          <a:p>
            <a:pPr marL="514350" indent="-514350">
              <a:buFontTx/>
              <a:buAutoNum type="arabicPeriod"/>
            </a:pPr>
            <a:endParaRPr lang="en-US" altLang="ko-KR" sz="24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3</a:t>
            </a:fld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821857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4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11871265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신청 전 확인사항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11871265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신청 전 확인사항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C1E6F4-76A0-4F05-A7D4-546EABE2B5E3}"/>
              </a:ext>
            </a:extLst>
          </p:cNvPr>
          <p:cNvSpPr txBox="1"/>
          <p:nvPr/>
        </p:nvSpPr>
        <p:spPr>
          <a:xfrm>
            <a:off x="-31626" y="1646063"/>
            <a:ext cx="1210932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/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☞ 반드시 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&lt;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접수 전 필수 이행사항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&gt;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조치를 완료하여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주시기 바랍니다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.(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이용자 회원가입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및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연구자 전환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b="1" dirty="0" err="1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기관대표자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lang="en-US" altLang="ko-KR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chemeClr val="bg1">
                  <a:lumMod val="85000"/>
                  <a:lumOff val="1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360000"/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등록 및 기관총괄담당자 신청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 권한 부여 및 주관연구기관 승인권한 확인 등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</a:p>
          <a:p>
            <a:pPr marL="360000"/>
            <a:endParaRPr lang="en-US" altLang="ko-KR" sz="3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chemeClr val="bg1">
                  <a:lumMod val="85000"/>
                  <a:lumOff val="1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360000"/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☞ 각 문의처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시스템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사업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주관연구기관 담당자 연락처 등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를 미리 확인하시기 바랍니다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360000"/>
            <a:endParaRPr lang="en-US" altLang="ko-KR" sz="3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chemeClr val="bg1">
                  <a:lumMod val="85000"/>
                  <a:lumOff val="1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360000">
              <a:spcBef>
                <a:spcPts val="400"/>
              </a:spcBef>
            </a:pP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☞ 과제신청은 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&lt;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웹 접수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&gt;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방식을 사용합니다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360000">
              <a:spcBef>
                <a:spcPts val="400"/>
              </a:spcBef>
            </a:pPr>
            <a:endParaRPr lang="en-US" altLang="ko-KR" sz="3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chemeClr val="bg1">
                  <a:lumMod val="85000"/>
                  <a:lumOff val="1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360000">
              <a:spcBef>
                <a:spcPts val="400"/>
              </a:spcBef>
            </a:pP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☞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 마감일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(2024.5.13.(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월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18:00:00)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까지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계획서 제출을 완료하여야 하며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</a:p>
          <a:p>
            <a:pPr marL="360000">
              <a:spcBef>
                <a:spcPts val="400"/>
              </a:spcBef>
            </a:pP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주관연구기관 승인 마감일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(2024.5.14.(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화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18:00:00)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까지 승인을 완료하여야 합니다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360000">
              <a:spcBef>
                <a:spcPts val="400"/>
              </a:spcBef>
            </a:pPr>
            <a:r>
              <a:rPr lang="en-US" altLang="ko-KR" sz="3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  <a:endParaRPr lang="en-US" altLang="ko-KR" sz="300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360000">
              <a:spcBef>
                <a:spcPts val="400"/>
              </a:spcBef>
            </a:pP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☞ 반드시 연구책임자 신청 마감 시각 전에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후 오류가 없는 상태에서 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 클릭을 완료하여야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360000">
              <a:spcBef>
                <a:spcPts val="400"/>
              </a:spcBef>
            </a:pP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</a:t>
            </a:r>
            <a:r>
              <a:rPr lang="ko-KR" altLang="en-US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 마감시각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(2024.5.13.(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월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18:00:00)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 되면 접수 시스템이 자동 차단됩니다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360000">
              <a:spcBef>
                <a:spcPts val="400"/>
              </a:spcBef>
            </a:pPr>
            <a:endParaRPr lang="en-US" altLang="ko-KR" sz="3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chemeClr val="bg1">
                  <a:lumMod val="85000"/>
                  <a:lumOff val="1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360000">
              <a:spcBef>
                <a:spcPts val="400"/>
              </a:spcBef>
            </a:pP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☞ 연구책임자가 계획서 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클릭한 후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반려 및 승인 권한은 연구자가 소속된 주관연구기관에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있습니다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360000">
              <a:spcBef>
                <a:spcPts val="400"/>
              </a:spcBef>
            </a:pP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 완료 후 수정사항이 발생한 경우 반드시 주관연구기관 담당자에게 요청하여 반려를 받고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lang="en-US" altLang="ko-KR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rgbClr val="0070C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360000">
              <a:spcBef>
                <a:spcPts val="400"/>
              </a:spcBef>
            </a:pP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계획서 수정 후 다시 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하여 오류가 없는 상태에서 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클릭하여야 합니다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360000">
              <a:spcBef>
                <a:spcPts val="400"/>
              </a:spcBef>
            </a:pP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※ </a:t>
            </a:r>
            <a:r>
              <a:rPr lang="ko-KR" altLang="en-US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주관연구기관이 승인완료한 과제를 반려 받고자 할 경우에는 한국연구재단 사업 담당자에게 반려권한이 있으므로 </a:t>
            </a:r>
            <a:endParaRPr lang="en-US" altLang="ko-KR" sz="14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360000">
              <a:spcBef>
                <a:spcPts val="400"/>
              </a:spcBef>
            </a:pP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</a:t>
            </a:r>
            <a:r>
              <a:rPr lang="en-US" altLang="ko-KR" sz="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</a:t>
            </a:r>
            <a:r>
              <a:rPr lang="ko-KR" altLang="en-US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한국연구재단 </a:t>
            </a: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RFP</a:t>
            </a:r>
            <a:r>
              <a:rPr lang="ko-KR" altLang="en-US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별 소관부서 </a:t>
            </a: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 err="1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신약단</a:t>
            </a: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(042-869-6610), </a:t>
            </a:r>
            <a:r>
              <a:rPr lang="ko-KR" altLang="en-US" sz="1400" b="1" dirty="0" err="1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차세대바이오단</a:t>
            </a: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(042-869-7720), </a:t>
            </a:r>
            <a:r>
              <a:rPr lang="ko-KR" altLang="en-US" sz="1400" b="1" dirty="0" err="1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뇌첨단의공학단</a:t>
            </a: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(042-869-7710)] </a:t>
            </a:r>
            <a:r>
              <a:rPr lang="ko-KR" altLang="en-US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로 연락주시기 바랍니다</a:t>
            </a: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360000">
              <a:spcBef>
                <a:spcPts val="400"/>
              </a:spcBef>
            </a:pPr>
            <a:endParaRPr lang="en-US" altLang="ko-KR" sz="3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360000">
              <a:spcBef>
                <a:spcPts val="400"/>
              </a:spcBef>
            </a:pP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☞ 비목별 연구비 계상 시 「국가연구개발사업 연구개발비 사용 기준」 을 참고하시기 바랍니다</a:t>
            </a:r>
            <a:r>
              <a:rPr lang="en-US" altLang="ko-KR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3344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5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범부처통합연구지원시스템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메인 화면 및 로그인 화면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6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3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범부처통합연구지원시스템</a:t>
            </a:r>
            <a:r>
              <a:rPr lang="en-US" altLang="ko-KR" sz="13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(IRIS)</a:t>
            </a:r>
          </a:p>
          <a:p>
            <a:pPr>
              <a:spcBef>
                <a:spcPts val="488"/>
              </a:spcBef>
            </a:pPr>
            <a:r>
              <a:rPr lang="en-US" altLang="ko-KR" sz="13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13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http://www.iris.go.kr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  접속합니다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3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엣지나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크롬으로 접속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하시는 것을 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</a:p>
          <a:p>
            <a:pPr>
              <a:spcBef>
                <a:spcPts val="488"/>
              </a:spcBef>
            </a:pP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권장합니다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(Internet explorer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는 연구기간 </a:t>
            </a: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선택 시 오류가 발생할 수 있습니다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.)</a:t>
            </a:r>
          </a:p>
          <a:p>
            <a:pPr>
              <a:spcBef>
                <a:spcPts val="488"/>
              </a:spcBef>
            </a:pP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3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범부처통합연구지원시스템에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접속한 후    </a:t>
            </a:r>
            <a:r>
              <a:rPr lang="ko-KR" altLang="en-US" sz="13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로그인을 클릭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3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아이디와 비밀번호 입력 후 </a:t>
            </a:r>
            <a:r>
              <a:rPr lang="en-US" altLang="ko-KR" sz="13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[</a:t>
            </a:r>
            <a:r>
              <a:rPr lang="ko-KR" altLang="en-US" sz="13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로그인</a:t>
            </a:r>
            <a:r>
              <a:rPr lang="en-US" altLang="ko-KR" sz="13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3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클릭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488"/>
              </a:spcBef>
            </a:pP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※ IRIS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 회원가입이 되어 있지 않은 이용자는 </a:t>
            </a: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회원가입 및 연구자 전환 후 과제신청을 하실 </a:t>
            </a: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있습니다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200"/>
              </a:spcBef>
            </a:pP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※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주관연구기관 담당자도 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IRIS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회원가입 및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</a:p>
          <a:p>
            <a:pPr>
              <a:spcBef>
                <a:spcPts val="200"/>
              </a:spcBef>
            </a:pP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연구자 전환을 </a:t>
            </a:r>
            <a:r>
              <a:rPr lang="ko-KR" altLang="en-US" sz="13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완료하셔야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합니다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tx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2. </a:t>
            </a:r>
            <a:r>
              <a:rPr lang="ko-KR" altLang="en-US" sz="24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범부처통합연구지원시스템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(IRIS)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접속 및 로그인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7B0034A-EDF9-49F8-BB15-E5DBD1FE7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30" y="1744100"/>
            <a:ext cx="7875036" cy="4572724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3025A421-34CE-44DE-94B1-78BEBE6B8309}"/>
              </a:ext>
            </a:extLst>
          </p:cNvPr>
          <p:cNvSpPr/>
          <p:nvPr/>
        </p:nvSpPr>
        <p:spPr>
          <a:xfrm>
            <a:off x="5878073" y="1777160"/>
            <a:ext cx="381208" cy="15094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367020F0-BADB-43F9-9B0E-204161F01133}"/>
              </a:ext>
            </a:extLst>
          </p:cNvPr>
          <p:cNvSpPr/>
          <p:nvPr/>
        </p:nvSpPr>
        <p:spPr>
          <a:xfrm>
            <a:off x="6259279" y="158004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C123C5F-0CFC-4EF4-AC6C-7FB4FD2A0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065" y="3183037"/>
            <a:ext cx="3112633" cy="329783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A989A8E1-09BE-449A-83C9-816AEB87D839}"/>
              </a:ext>
            </a:extLst>
          </p:cNvPr>
          <p:cNvSpPr/>
          <p:nvPr/>
        </p:nvSpPr>
        <p:spPr>
          <a:xfrm>
            <a:off x="2448205" y="3161984"/>
            <a:ext cx="3159493" cy="322622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1C8B9D0-44E1-44B1-8E33-CCE942200037}"/>
              </a:ext>
            </a:extLst>
          </p:cNvPr>
          <p:cNvSpPr/>
          <p:nvPr/>
        </p:nvSpPr>
        <p:spPr>
          <a:xfrm>
            <a:off x="2727436" y="4486147"/>
            <a:ext cx="2693650" cy="156942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D5479594-37D7-4159-A90D-194B7684D1F9}"/>
              </a:ext>
            </a:extLst>
          </p:cNvPr>
          <p:cNvSpPr/>
          <p:nvPr/>
        </p:nvSpPr>
        <p:spPr>
          <a:xfrm>
            <a:off x="4001136" y="425769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178B80C-6646-4594-9D5F-C99C4CEFFD46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3525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6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범부처통합연구지원시스템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로그인 후 메인 화면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300B0FF-5733-4A28-B090-2B9A8F46AE5E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563683"/>
            <a:ext cx="3573624" cy="5042394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개인정보 수정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                           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소속기관 등 개인정보를 변경하고자 할 경우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성명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국가연구자번호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부분을 클릭하여 수정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하실 수 있습니다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[NRI(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국가연구자정보시스템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)]               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학력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경력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소속부서</a:t>
            </a:r>
            <a:r>
              <a:rPr lang="en-US" altLang="ko-KR" sz="1400" baseline="30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*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정보 입력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등을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미입력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한 경우 국가연구자정보시스템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(NRI)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으로 들어가서 관련 정보를 입력한 후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R&amp;D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업무 포털로 돌아오시면 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[R&amp;D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업무포털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                         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과제신청을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할 수 있는 통합업무포털서비스 화면으로 넘어갑니다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tx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2. </a:t>
            </a:r>
            <a:r>
              <a:rPr lang="ko-KR" altLang="en-US" sz="24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범부처통합연구지원시스템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(IRIS)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접속 및 로그인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DA947EA0-8007-48D8-8281-28D3FA595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9" y="1867604"/>
            <a:ext cx="8049208" cy="443455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E38B67BA-B497-4918-BE1F-2308B53AE67E}"/>
              </a:ext>
            </a:extLst>
          </p:cNvPr>
          <p:cNvSpPr/>
          <p:nvPr/>
        </p:nvSpPr>
        <p:spPr>
          <a:xfrm>
            <a:off x="1222095" y="1889132"/>
            <a:ext cx="527456" cy="19159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F2058628-2CC1-450C-91C7-C5B62AD85426}"/>
              </a:ext>
            </a:extLst>
          </p:cNvPr>
          <p:cNvSpPr/>
          <p:nvPr/>
        </p:nvSpPr>
        <p:spPr>
          <a:xfrm>
            <a:off x="1603301" y="169202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0DFFF16-1217-48C5-A72E-801A46CED16E}"/>
              </a:ext>
            </a:extLst>
          </p:cNvPr>
          <p:cNvSpPr/>
          <p:nvPr/>
        </p:nvSpPr>
        <p:spPr>
          <a:xfrm>
            <a:off x="4694235" y="1889132"/>
            <a:ext cx="201600" cy="1661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969586-E0FE-413D-BD4C-8918A614875B}"/>
              </a:ext>
            </a:extLst>
          </p:cNvPr>
          <p:cNvSpPr/>
          <p:nvPr/>
        </p:nvSpPr>
        <p:spPr>
          <a:xfrm>
            <a:off x="5051369" y="1892240"/>
            <a:ext cx="213976" cy="188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FB94CF4-6282-48CD-926A-C9C2E4D95EE7}"/>
              </a:ext>
            </a:extLst>
          </p:cNvPr>
          <p:cNvSpPr/>
          <p:nvPr/>
        </p:nvSpPr>
        <p:spPr>
          <a:xfrm>
            <a:off x="4456645" y="1867604"/>
            <a:ext cx="917787" cy="213123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6D316D80-E97B-408B-B0A7-24B480C1D662}"/>
              </a:ext>
            </a:extLst>
          </p:cNvPr>
          <p:cNvSpPr/>
          <p:nvPr/>
        </p:nvSpPr>
        <p:spPr>
          <a:xfrm>
            <a:off x="4828588" y="1626534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FB94CF4-6282-48CD-926A-C9C2E4D95EE7}"/>
              </a:ext>
            </a:extLst>
          </p:cNvPr>
          <p:cNvSpPr/>
          <p:nvPr/>
        </p:nvSpPr>
        <p:spPr>
          <a:xfrm>
            <a:off x="7369116" y="5289283"/>
            <a:ext cx="811057" cy="946760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6D316D80-E97B-408B-B0A7-24B480C1D662}"/>
              </a:ext>
            </a:extLst>
          </p:cNvPr>
          <p:cNvSpPr/>
          <p:nvPr/>
        </p:nvSpPr>
        <p:spPr>
          <a:xfrm>
            <a:off x="7715950" y="5082307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FB94CF4-6282-48CD-926A-C9C2E4D95EE7}"/>
              </a:ext>
            </a:extLst>
          </p:cNvPr>
          <p:cNvSpPr/>
          <p:nvPr/>
        </p:nvSpPr>
        <p:spPr>
          <a:xfrm>
            <a:off x="299505" y="1881422"/>
            <a:ext cx="855090" cy="207543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6D316D80-E97B-408B-B0A7-24B480C1D662}"/>
              </a:ext>
            </a:extLst>
          </p:cNvPr>
          <p:cNvSpPr/>
          <p:nvPr/>
        </p:nvSpPr>
        <p:spPr>
          <a:xfrm>
            <a:off x="643477" y="1681264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8552676" y="4380500"/>
            <a:ext cx="3613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88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*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대학의 경우 학과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학부 등 최하 단위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소속부서명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기재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6387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4CBE6D-02D8-4103-B629-7BE51E4B4556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범부처통합연구지원시스템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E6B729">
                    <a:lumMod val="60000"/>
                    <a:lumOff val="40000"/>
                  </a:srgb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개인정보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E6B729">
                    <a:lumMod val="60000"/>
                    <a:lumOff val="40000"/>
                  </a:srgb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수정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300B0FF-5733-4A28-B090-2B9A8F46AE5E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kumimoji="0" lang="ko-KR" altLang="en-US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563683"/>
            <a:ext cx="3573624" cy="5042394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 marL="175496" lvl="0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소속기관 등 개인정보를 변경하고자 할 경우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성명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국가연구자번호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부분을 클릭하여 수정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소속기관을 검색하여 변경합니다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 버튼을 클릭합니다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2.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범부처통합연구지원시스템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(IRIS)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접속 및 로그인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  <a:lumOff val="25000"/>
                </a:prstClr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0DFFF16-1217-48C5-A72E-801A46CED16E}"/>
              </a:ext>
            </a:extLst>
          </p:cNvPr>
          <p:cNvSpPr/>
          <p:nvPr/>
        </p:nvSpPr>
        <p:spPr>
          <a:xfrm>
            <a:off x="4694235" y="2121887"/>
            <a:ext cx="201600" cy="1661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969586-E0FE-413D-BD4C-8918A614875B}"/>
              </a:ext>
            </a:extLst>
          </p:cNvPr>
          <p:cNvSpPr/>
          <p:nvPr/>
        </p:nvSpPr>
        <p:spPr>
          <a:xfrm>
            <a:off x="5051369" y="2124995"/>
            <a:ext cx="213976" cy="188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FB94CF4-6282-48CD-926A-C9C2E4D95EE7}"/>
              </a:ext>
            </a:extLst>
          </p:cNvPr>
          <p:cNvSpPr/>
          <p:nvPr/>
        </p:nvSpPr>
        <p:spPr>
          <a:xfrm>
            <a:off x="7369116" y="5522038"/>
            <a:ext cx="811057" cy="946760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6D316D80-E97B-408B-B0A7-24B480C1D662}"/>
              </a:ext>
            </a:extLst>
          </p:cNvPr>
          <p:cNvSpPr/>
          <p:nvPr/>
        </p:nvSpPr>
        <p:spPr>
          <a:xfrm>
            <a:off x="7715950" y="5315062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2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80" y="2556855"/>
            <a:ext cx="7850736" cy="402142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288BB336-5CDE-48D1-B8C9-4560E81BA1AD}"/>
              </a:ext>
            </a:extLst>
          </p:cNvPr>
          <p:cNvSpPr/>
          <p:nvPr/>
        </p:nvSpPr>
        <p:spPr>
          <a:xfrm>
            <a:off x="5198846" y="2979945"/>
            <a:ext cx="2535454" cy="31033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6D316D80-E97B-408B-B0A7-24B480C1D662}"/>
              </a:ext>
            </a:extLst>
          </p:cNvPr>
          <p:cNvSpPr/>
          <p:nvPr/>
        </p:nvSpPr>
        <p:spPr>
          <a:xfrm>
            <a:off x="5052596" y="271938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88BB336-5CDE-48D1-B8C9-4560E81BA1AD}"/>
              </a:ext>
            </a:extLst>
          </p:cNvPr>
          <p:cNvSpPr/>
          <p:nvPr/>
        </p:nvSpPr>
        <p:spPr>
          <a:xfrm>
            <a:off x="3003746" y="6018420"/>
            <a:ext cx="1282504" cy="42463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6D316D80-E97B-408B-B0A7-24B480C1D662}"/>
              </a:ext>
            </a:extLst>
          </p:cNvPr>
          <p:cNvSpPr/>
          <p:nvPr/>
        </p:nvSpPr>
        <p:spPr>
          <a:xfrm>
            <a:off x="2794290" y="585385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290" y="2121887"/>
            <a:ext cx="3205201" cy="429837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DA947EA0-8007-48D8-8281-28D3FA5957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4502"/>
          <a:stretch/>
        </p:blipFill>
        <p:spPr>
          <a:xfrm>
            <a:off x="307968" y="1751226"/>
            <a:ext cx="8049208" cy="243829"/>
          </a:xfrm>
          <a:prstGeom prst="rect">
            <a:avLst/>
          </a:prstGeom>
        </p:spPr>
      </p:pic>
      <p:sp>
        <p:nvSpPr>
          <p:cNvPr id="28" name="직사각형 27">
            <a:extLst>
              <a:ext uri="{FF2B5EF4-FFF2-40B4-BE49-F238E27FC236}">
                <a16:creationId xmlns:a16="http://schemas.microsoft.com/office/drawing/2014/main" id="{C0DFFF16-1217-48C5-A72E-801A46CED16E}"/>
              </a:ext>
            </a:extLst>
          </p:cNvPr>
          <p:cNvSpPr/>
          <p:nvPr/>
        </p:nvSpPr>
        <p:spPr>
          <a:xfrm>
            <a:off x="4719174" y="1772754"/>
            <a:ext cx="201600" cy="1661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39969586-E0FE-413D-BD4C-8918A614875B}"/>
              </a:ext>
            </a:extLst>
          </p:cNvPr>
          <p:cNvSpPr/>
          <p:nvPr/>
        </p:nvSpPr>
        <p:spPr>
          <a:xfrm>
            <a:off x="5076308" y="1775862"/>
            <a:ext cx="213976" cy="188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0FB94CF4-6282-48CD-926A-C9C2E4D95EE7}"/>
              </a:ext>
            </a:extLst>
          </p:cNvPr>
          <p:cNvSpPr/>
          <p:nvPr/>
        </p:nvSpPr>
        <p:spPr>
          <a:xfrm>
            <a:off x="4481584" y="1751226"/>
            <a:ext cx="917787" cy="213123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6D316D80-E97B-408B-B0A7-24B480C1D662}"/>
              </a:ext>
            </a:extLst>
          </p:cNvPr>
          <p:cNvSpPr/>
          <p:nvPr/>
        </p:nvSpPr>
        <p:spPr>
          <a:xfrm>
            <a:off x="4296574" y="1634847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1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2404C7C-165B-4F9F-BEFD-860F2371D450}"/>
              </a:ext>
            </a:extLst>
          </p:cNvPr>
          <p:cNvSpPr/>
          <p:nvPr/>
        </p:nvSpPr>
        <p:spPr>
          <a:xfrm>
            <a:off x="1602377" y="3429000"/>
            <a:ext cx="644434" cy="106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C785100D-2ADE-412A-BA06-6F2174B1CA7B}"/>
              </a:ext>
            </a:extLst>
          </p:cNvPr>
          <p:cNvSpPr/>
          <p:nvPr/>
        </p:nvSpPr>
        <p:spPr>
          <a:xfrm>
            <a:off x="1602377" y="3777958"/>
            <a:ext cx="644434" cy="106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DD946B44-1FC8-4A03-9DB9-A1B3EAC1C103}"/>
              </a:ext>
            </a:extLst>
          </p:cNvPr>
          <p:cNvSpPr/>
          <p:nvPr/>
        </p:nvSpPr>
        <p:spPr>
          <a:xfrm>
            <a:off x="5265345" y="3777958"/>
            <a:ext cx="644434" cy="106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0792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8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메인 화면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300B0FF-5733-4A28-B090-2B9A8F46AE5E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563683"/>
            <a:ext cx="3573624" cy="5042394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상단의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과제접수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를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과제접수의 하위 메뉴인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신청공고목록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tx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3. </a:t>
            </a:r>
            <a:r>
              <a:rPr lang="ko-KR" altLang="en-US" sz="24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공고목록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조회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0DFFF16-1217-48C5-A72E-801A46CED16E}"/>
              </a:ext>
            </a:extLst>
          </p:cNvPr>
          <p:cNvSpPr/>
          <p:nvPr/>
        </p:nvSpPr>
        <p:spPr>
          <a:xfrm>
            <a:off x="4702627" y="1889132"/>
            <a:ext cx="139959" cy="1915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969586-E0FE-413D-BD4C-8918A614875B}"/>
              </a:ext>
            </a:extLst>
          </p:cNvPr>
          <p:cNvSpPr/>
          <p:nvPr/>
        </p:nvSpPr>
        <p:spPr>
          <a:xfrm>
            <a:off x="5125618" y="1892240"/>
            <a:ext cx="139959" cy="188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2117326-02C1-4395-AAF2-9AB686755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78" y="1692021"/>
            <a:ext cx="8073635" cy="876509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5CD83F40-DDA1-4F7D-A0A1-58DD63B57AF3}"/>
              </a:ext>
            </a:extLst>
          </p:cNvPr>
          <p:cNvSpPr/>
          <p:nvPr/>
        </p:nvSpPr>
        <p:spPr>
          <a:xfrm>
            <a:off x="2575920" y="2304098"/>
            <a:ext cx="587158" cy="20080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713EA87D-6655-4329-848F-384FFED881FA}"/>
              </a:ext>
            </a:extLst>
          </p:cNvPr>
          <p:cNvSpPr/>
          <p:nvPr/>
        </p:nvSpPr>
        <p:spPr>
          <a:xfrm>
            <a:off x="2766523" y="204799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B86AB76-3EE4-44B3-8E87-314C11764EF0}"/>
              </a:ext>
            </a:extLst>
          </p:cNvPr>
          <p:cNvSpPr/>
          <p:nvPr/>
        </p:nvSpPr>
        <p:spPr>
          <a:xfrm>
            <a:off x="6026726" y="1850148"/>
            <a:ext cx="169207" cy="1978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0A302AF-A2D8-466E-9B11-66F6575F3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24" y="2692804"/>
            <a:ext cx="7909248" cy="1990725"/>
          </a:xfrm>
          <a:prstGeom prst="rect">
            <a:avLst/>
          </a:prstGeom>
        </p:spPr>
      </p:pic>
      <p:sp>
        <p:nvSpPr>
          <p:cNvPr id="24" name="타원 23">
            <a:extLst>
              <a:ext uri="{FF2B5EF4-FFF2-40B4-BE49-F238E27FC236}">
                <a16:creationId xmlns:a16="http://schemas.microsoft.com/office/drawing/2014/main" id="{A4F699EB-8BBE-46EC-AB21-A771364FF43E}"/>
              </a:ext>
            </a:extLst>
          </p:cNvPr>
          <p:cNvSpPr/>
          <p:nvPr/>
        </p:nvSpPr>
        <p:spPr>
          <a:xfrm>
            <a:off x="2105633" y="3121627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04CC214-C1E6-4349-A444-D0D917E93345}"/>
              </a:ext>
            </a:extLst>
          </p:cNvPr>
          <p:cNvSpPr/>
          <p:nvPr/>
        </p:nvSpPr>
        <p:spPr>
          <a:xfrm>
            <a:off x="2321634" y="3111349"/>
            <a:ext cx="587158" cy="20080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</p:spTree>
    <p:extLst>
      <p:ext uri="{BB962C8B-B14F-4D97-AF65-F5344CB8AC3E}">
        <p14:creationId xmlns:p14="http://schemas.microsoft.com/office/powerpoint/2010/main" val="1127664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9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신청공고목록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5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신청공고목록을 조회하는 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전문기관을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한국연구재단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으로 선택합니다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6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사업년도를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[2024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년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으로 선택합니다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6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통합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사업공고명에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신청하고자 하시는 사업명을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사업공고문 확인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6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검색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6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사업 세부 공고 목록에서 신청하실 사업의 사업공고명을 확인하신 후 해당 목록 우측의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접수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클릭하면 연구계획서 제출화면이 열립니다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 중 및 신청완료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과제목록은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하단의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 목록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에서 확인 가능하며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상세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클릭하면 계획서 조회 및 입력이 가능합니다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단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제출완료 후에는 입력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수정 불가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).</a:t>
            </a: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 목록이 보이지 않을 경우 우측의 세로 </a:t>
            </a: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스크롤바를 아래로 내려서 확인 가능</a:t>
            </a: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tx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3. </a:t>
            </a:r>
            <a:r>
              <a:rPr lang="ko-KR" altLang="en-US" sz="24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공고목록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조회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0DFFF16-1217-48C5-A72E-801A46CED16E}"/>
              </a:ext>
            </a:extLst>
          </p:cNvPr>
          <p:cNvSpPr/>
          <p:nvPr/>
        </p:nvSpPr>
        <p:spPr>
          <a:xfrm>
            <a:off x="4702627" y="1889132"/>
            <a:ext cx="139959" cy="1915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969586-E0FE-413D-BD4C-8918A614875B}"/>
              </a:ext>
            </a:extLst>
          </p:cNvPr>
          <p:cNvSpPr/>
          <p:nvPr/>
        </p:nvSpPr>
        <p:spPr>
          <a:xfrm>
            <a:off x="5125618" y="1892240"/>
            <a:ext cx="139959" cy="188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B86AB76-3EE4-44B3-8E87-314C11764EF0}"/>
              </a:ext>
            </a:extLst>
          </p:cNvPr>
          <p:cNvSpPr/>
          <p:nvPr/>
        </p:nvSpPr>
        <p:spPr>
          <a:xfrm>
            <a:off x="6072675" y="1850147"/>
            <a:ext cx="139959" cy="188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D7E5D3F-0113-400A-B63D-549DDB072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14" y="1684621"/>
            <a:ext cx="7835645" cy="4753020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4C387919-CECE-4F3E-A22F-5F0FC87A4003}"/>
              </a:ext>
            </a:extLst>
          </p:cNvPr>
          <p:cNvSpPr/>
          <p:nvPr/>
        </p:nvSpPr>
        <p:spPr>
          <a:xfrm>
            <a:off x="2634715" y="3112656"/>
            <a:ext cx="993714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C59BDB88-82C6-4531-AAE2-96DEEC889A97}"/>
              </a:ext>
            </a:extLst>
          </p:cNvPr>
          <p:cNvSpPr/>
          <p:nvPr/>
        </p:nvSpPr>
        <p:spPr>
          <a:xfrm>
            <a:off x="3058447" y="284406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D84284B7-8F52-489F-B3AA-BC0B6EA13B18}"/>
              </a:ext>
            </a:extLst>
          </p:cNvPr>
          <p:cNvSpPr/>
          <p:nvPr/>
        </p:nvSpPr>
        <p:spPr>
          <a:xfrm>
            <a:off x="1292690" y="346635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E5A80B06-0396-4FF2-AA4B-1B9C0759BCEF}"/>
              </a:ext>
            </a:extLst>
          </p:cNvPr>
          <p:cNvSpPr/>
          <p:nvPr/>
        </p:nvSpPr>
        <p:spPr>
          <a:xfrm>
            <a:off x="5954490" y="1782910"/>
            <a:ext cx="153954" cy="226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9429B45-C626-42AF-A5DA-72B50371732F}"/>
              </a:ext>
            </a:extLst>
          </p:cNvPr>
          <p:cNvSpPr/>
          <p:nvPr/>
        </p:nvSpPr>
        <p:spPr>
          <a:xfrm>
            <a:off x="4070075" y="3107991"/>
            <a:ext cx="706019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DE1D0CF2-7EF8-4865-B4BF-7B12045C7591}"/>
              </a:ext>
            </a:extLst>
          </p:cNvPr>
          <p:cNvSpPr/>
          <p:nvPr/>
        </p:nvSpPr>
        <p:spPr>
          <a:xfrm>
            <a:off x="1187718" y="3410070"/>
            <a:ext cx="1087771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B78B640D-BBC0-4B7E-A605-7F544B3DE072}"/>
              </a:ext>
            </a:extLst>
          </p:cNvPr>
          <p:cNvSpPr/>
          <p:nvPr/>
        </p:nvSpPr>
        <p:spPr>
          <a:xfrm>
            <a:off x="4349959" y="285679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A4B18D8-8C13-4344-B27F-6ABB9945F1B7}"/>
              </a:ext>
            </a:extLst>
          </p:cNvPr>
          <p:cNvSpPr/>
          <p:nvPr/>
        </p:nvSpPr>
        <p:spPr>
          <a:xfrm>
            <a:off x="7234707" y="3660869"/>
            <a:ext cx="489859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6ACD1086-F898-4C35-80FB-9068F7A63548}"/>
              </a:ext>
            </a:extLst>
          </p:cNvPr>
          <p:cNvSpPr/>
          <p:nvPr/>
        </p:nvSpPr>
        <p:spPr>
          <a:xfrm>
            <a:off x="7041805" y="3691857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D64D13D-A602-4837-9F29-C505EE04B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39" y="4184934"/>
            <a:ext cx="7835644" cy="998452"/>
          </a:xfrm>
          <a:prstGeom prst="rect">
            <a:avLst/>
          </a:prstGeom>
        </p:spPr>
      </p:pic>
      <p:sp>
        <p:nvSpPr>
          <p:cNvPr id="36" name="직사각형 35">
            <a:extLst>
              <a:ext uri="{FF2B5EF4-FFF2-40B4-BE49-F238E27FC236}">
                <a16:creationId xmlns:a16="http://schemas.microsoft.com/office/drawing/2014/main" id="{706542CB-730F-4335-B7B7-069C3BD2237B}"/>
              </a:ext>
            </a:extLst>
          </p:cNvPr>
          <p:cNvSpPr/>
          <p:nvPr/>
        </p:nvSpPr>
        <p:spPr>
          <a:xfrm>
            <a:off x="7640592" y="4774405"/>
            <a:ext cx="444955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6B727B29-0D1B-49BF-87D0-C92AC1DDCCAD}"/>
              </a:ext>
            </a:extLst>
          </p:cNvPr>
          <p:cNvSpPr/>
          <p:nvPr/>
        </p:nvSpPr>
        <p:spPr>
          <a:xfrm>
            <a:off x="7767492" y="5126336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5D55938E-67A7-4602-805A-C355E5E5A95B}"/>
              </a:ext>
            </a:extLst>
          </p:cNvPr>
          <p:cNvSpPr/>
          <p:nvPr/>
        </p:nvSpPr>
        <p:spPr>
          <a:xfrm>
            <a:off x="1433830" y="5481137"/>
            <a:ext cx="136918" cy="1692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30124761-0F69-40D8-8F6E-56B5EDBD4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40" y="5344516"/>
            <a:ext cx="7795408" cy="859583"/>
          </a:xfrm>
          <a:prstGeom prst="rect">
            <a:avLst/>
          </a:prstGeom>
        </p:spPr>
      </p:pic>
      <p:sp>
        <p:nvSpPr>
          <p:cNvPr id="56" name="직사각형 55">
            <a:extLst>
              <a:ext uri="{FF2B5EF4-FFF2-40B4-BE49-F238E27FC236}">
                <a16:creationId xmlns:a16="http://schemas.microsoft.com/office/drawing/2014/main" id="{155BD552-E82D-4EC1-AE1E-C8F449270006}"/>
              </a:ext>
            </a:extLst>
          </p:cNvPr>
          <p:cNvSpPr/>
          <p:nvPr/>
        </p:nvSpPr>
        <p:spPr>
          <a:xfrm>
            <a:off x="7427445" y="5916873"/>
            <a:ext cx="573933" cy="277122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ECB27426-77DF-4946-AF52-7335A66257B0}"/>
              </a:ext>
            </a:extLst>
          </p:cNvPr>
          <p:cNvSpPr/>
          <p:nvPr/>
        </p:nvSpPr>
        <p:spPr>
          <a:xfrm>
            <a:off x="7651441" y="6259587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93B743F-473E-472D-BC91-B8F119DAFCD2}"/>
              </a:ext>
            </a:extLst>
          </p:cNvPr>
          <p:cNvSpPr/>
          <p:nvPr/>
        </p:nvSpPr>
        <p:spPr>
          <a:xfrm>
            <a:off x="348616" y="5289466"/>
            <a:ext cx="573933" cy="277122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3D00847-7565-4AFF-A697-248CBD06BF1A}"/>
              </a:ext>
            </a:extLst>
          </p:cNvPr>
          <p:cNvSpPr/>
          <p:nvPr/>
        </p:nvSpPr>
        <p:spPr>
          <a:xfrm>
            <a:off x="1332062" y="5288322"/>
            <a:ext cx="106036" cy="226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B119089-2CA0-4952-97AD-EC03AB8A8351}"/>
              </a:ext>
            </a:extLst>
          </p:cNvPr>
          <p:cNvSpPr/>
          <p:nvPr/>
        </p:nvSpPr>
        <p:spPr>
          <a:xfrm>
            <a:off x="335556" y="4166272"/>
            <a:ext cx="1111088" cy="277122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E253755D-45C5-46F3-B2E9-A588D439ACDB}"/>
              </a:ext>
            </a:extLst>
          </p:cNvPr>
          <p:cNvSpPr/>
          <p:nvPr/>
        </p:nvSpPr>
        <p:spPr>
          <a:xfrm>
            <a:off x="1835508" y="4216962"/>
            <a:ext cx="72000" cy="226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ADDCD39-A7B2-4B3A-930F-2F36FFB481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0588" y="1742794"/>
            <a:ext cx="145679" cy="4824530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4557C0AC-5D94-47A4-B3D9-3521AC80FA72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155BD552-E82D-4EC1-AE1E-C8F449270006}"/>
              </a:ext>
            </a:extLst>
          </p:cNvPr>
          <p:cNvSpPr/>
          <p:nvPr/>
        </p:nvSpPr>
        <p:spPr>
          <a:xfrm>
            <a:off x="8126737" y="1748517"/>
            <a:ext cx="232520" cy="4447344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0DFFF16-1217-48C5-A72E-801A46CED16E}"/>
              </a:ext>
            </a:extLst>
          </p:cNvPr>
          <p:cNvSpPr/>
          <p:nvPr/>
        </p:nvSpPr>
        <p:spPr>
          <a:xfrm>
            <a:off x="5814111" y="1769073"/>
            <a:ext cx="139959" cy="1915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689" y="4800155"/>
            <a:ext cx="3210739" cy="239622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0685" y="4825656"/>
            <a:ext cx="2335876" cy="204291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2627" y="5964720"/>
            <a:ext cx="1637827" cy="204291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587" y="5941812"/>
            <a:ext cx="3554333" cy="24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89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3486C14F-4602-43F6-B5BF-7E299E8CB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41" y="3615534"/>
            <a:ext cx="8151844" cy="644415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10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기본정보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2"/>
            <a:ext cx="3573624" cy="5334746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연구계획서 첫 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8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연구책임자가 클릭할 수 있는 버튼입니다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 승인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반려 버튼은 소속기관의 기관담당자만 권한을 가지고 있습니다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.)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tx2">
                  <a:lumMod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tx2">
                  <a:lumMod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tx2">
                  <a:lumMod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tx2">
                  <a:lumMod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5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 사업 공고목록 화면으로 돌아가려면 뒤로 가기가 아닌 우측 상단의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목록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뒤로 가기를 하면 공고목록 조회를 처음부터 다시 시작해야 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.)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8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기본정보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-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과제요약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-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연구기관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단계까지는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순차적으로만 입력 가능하며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미입력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시 다음 단계로 넘어갈 수 없습니다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8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각 아이콘의 내용을 확인하시기 바랍니다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기본정보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9D4BDA6-CF7A-4DE9-8217-40270BE8B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29" y="1648708"/>
            <a:ext cx="8002555" cy="1896922"/>
          </a:xfrm>
          <a:prstGeom prst="rect">
            <a:avLst/>
          </a:prstGeom>
        </p:spPr>
      </p:pic>
      <p:sp>
        <p:nvSpPr>
          <p:cNvPr id="46" name="직사각형 45">
            <a:extLst>
              <a:ext uri="{FF2B5EF4-FFF2-40B4-BE49-F238E27FC236}">
                <a16:creationId xmlns:a16="http://schemas.microsoft.com/office/drawing/2014/main" id="{AD52170B-2D22-4BAF-9F13-944620D24CC1}"/>
              </a:ext>
            </a:extLst>
          </p:cNvPr>
          <p:cNvSpPr/>
          <p:nvPr/>
        </p:nvSpPr>
        <p:spPr>
          <a:xfrm>
            <a:off x="5820749" y="1781387"/>
            <a:ext cx="275251" cy="1687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8B6C8A12-425A-4B13-BCAF-43ADC5B20F3B}"/>
              </a:ext>
            </a:extLst>
          </p:cNvPr>
          <p:cNvSpPr/>
          <p:nvPr/>
        </p:nvSpPr>
        <p:spPr>
          <a:xfrm>
            <a:off x="4567691" y="3622154"/>
            <a:ext cx="1315837" cy="623093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978E98B7-FAC8-4409-B05F-FEE08A09A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363" y="5933443"/>
            <a:ext cx="315310" cy="24822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56AA54D7-8DB1-4C4F-920D-EE646726B8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302" y="4476457"/>
            <a:ext cx="268277" cy="26835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881A618-071F-4A04-89FF-57175D36B5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302" y="4818720"/>
            <a:ext cx="268277" cy="275058"/>
          </a:xfrm>
          <a:prstGeom prst="rect">
            <a:avLst/>
          </a:prstGeom>
        </p:spPr>
      </p:pic>
      <p:sp>
        <p:nvSpPr>
          <p:cNvPr id="48" name="직사각형 47">
            <a:extLst>
              <a:ext uri="{FF2B5EF4-FFF2-40B4-BE49-F238E27FC236}">
                <a16:creationId xmlns:a16="http://schemas.microsoft.com/office/drawing/2014/main" id="{586E4FEE-C73C-43D5-A98E-D6A7DD703F18}"/>
              </a:ext>
            </a:extLst>
          </p:cNvPr>
          <p:cNvSpPr/>
          <p:nvPr/>
        </p:nvSpPr>
        <p:spPr>
          <a:xfrm>
            <a:off x="4460518" y="2904959"/>
            <a:ext cx="1635482" cy="301491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4F6909EB-2E1F-420D-AE73-DC707C23A391}"/>
              </a:ext>
            </a:extLst>
          </p:cNvPr>
          <p:cNvSpPr/>
          <p:nvPr/>
        </p:nvSpPr>
        <p:spPr>
          <a:xfrm>
            <a:off x="7744894" y="2904959"/>
            <a:ext cx="475375" cy="301491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635CF164-5AA2-4EE9-8E03-B3C2E55A14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302" y="5544188"/>
            <a:ext cx="254723" cy="261641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60CA1500-45F7-4949-8F64-E508F971A2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4717" y="3944712"/>
            <a:ext cx="286305" cy="27267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7E74FC74-B196-4E4A-8D02-C46EB8492E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2920" y="3963424"/>
            <a:ext cx="260278" cy="247884"/>
          </a:xfrm>
          <a:prstGeom prst="rect">
            <a:avLst/>
          </a:prstGeom>
        </p:spPr>
      </p:pic>
      <p:sp>
        <p:nvSpPr>
          <p:cNvPr id="51" name="타원 50">
            <a:extLst>
              <a:ext uri="{FF2B5EF4-FFF2-40B4-BE49-F238E27FC236}">
                <a16:creationId xmlns:a16="http://schemas.microsoft.com/office/drawing/2014/main" id="{42D90ECE-316B-4F02-BC96-DC5091A91DD3}"/>
              </a:ext>
            </a:extLst>
          </p:cNvPr>
          <p:cNvSpPr/>
          <p:nvPr/>
        </p:nvSpPr>
        <p:spPr>
          <a:xfrm>
            <a:off x="5171535" y="2660561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135CD83B-495A-48AC-8365-274147821F72}"/>
              </a:ext>
            </a:extLst>
          </p:cNvPr>
          <p:cNvSpPr/>
          <p:nvPr/>
        </p:nvSpPr>
        <p:spPr>
          <a:xfrm>
            <a:off x="7909456" y="2683053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5F2B98EB-A11D-4145-B701-78F8BD9321D9}"/>
              </a:ext>
            </a:extLst>
          </p:cNvPr>
          <p:cNvSpPr/>
          <p:nvPr/>
        </p:nvSpPr>
        <p:spPr>
          <a:xfrm>
            <a:off x="5883528" y="3399329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4CB282D-A180-4A3D-9E69-C33C737DB162}"/>
              </a:ext>
            </a:extLst>
          </p:cNvPr>
          <p:cNvSpPr txBox="1"/>
          <p:nvPr/>
        </p:nvSpPr>
        <p:spPr>
          <a:xfrm>
            <a:off x="622948" y="4333096"/>
            <a:ext cx="76626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 아이콘을 클릭하면 세부정보를 확인할 수 있는 팝업창이 뜹니다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미 입력 상태를 나타냅니다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임시저장 상태를 나타냅니다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반드시 입력완료 후 저장 버튼을 클릭하여야 합니다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입력완료 상태를 나타냅니다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 버튼 클릭 후 오류가 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없는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상태를 나타냅니다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 버튼 클릭 후 오류가 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있는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상태를 나타냅니다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 오류 수정 후 다시 최종확인 버튼 클릭 필요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).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2A33D181-8FA7-48A8-906D-29DC3C87D325}"/>
              </a:ext>
            </a:extLst>
          </p:cNvPr>
          <p:cNvSpPr/>
          <p:nvPr/>
        </p:nvSpPr>
        <p:spPr>
          <a:xfrm>
            <a:off x="250151" y="4397177"/>
            <a:ext cx="8151843" cy="2174716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8600F8F1-296C-4F96-BB32-98CD230D123D}"/>
              </a:ext>
            </a:extLst>
          </p:cNvPr>
          <p:cNvSpPr/>
          <p:nvPr/>
        </p:nvSpPr>
        <p:spPr>
          <a:xfrm>
            <a:off x="237025" y="4147032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5EAB9BAB-946A-41C2-91EB-33D29E599F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302" y="6243092"/>
            <a:ext cx="275058" cy="248223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5F1C6CE4-9AD6-47B3-B867-9FC7CBF9EE11}"/>
              </a:ext>
            </a:extLst>
          </p:cNvPr>
          <p:cNvSpPr txBox="1"/>
          <p:nvPr/>
        </p:nvSpPr>
        <p:spPr>
          <a:xfrm>
            <a:off x="8565404" y="2825122"/>
            <a:ext cx="3474099" cy="1030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※ </a:t>
            </a:r>
            <a:r>
              <a:rPr lang="en-US" altLang="ko-KR" sz="1050" b="1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[</a:t>
            </a:r>
            <a:r>
              <a:rPr lang="ko-KR" altLang="en-US" sz="1050" b="1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접수취소</a:t>
            </a:r>
            <a:r>
              <a:rPr lang="en-US" altLang="ko-KR" sz="1050" b="1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] 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접수 중인 과제를 취소하고자 할 때 클릭</a:t>
            </a:r>
            <a:endParaRPr lang="en-US" altLang="ko-KR" sz="1050" dirty="0">
              <a:solidFill>
                <a:schemeClr val="tx2">
                  <a:lumMod val="25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 </a:t>
            </a:r>
            <a:r>
              <a:rPr lang="en-US" altLang="ko-KR" sz="400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050" b="1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[</a:t>
            </a:r>
            <a:r>
              <a:rPr lang="ko-KR" altLang="en-US" sz="1050" b="1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최종확인</a:t>
            </a:r>
            <a:r>
              <a:rPr lang="en-US" altLang="ko-KR" sz="1050" b="1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] 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연구계획서 각 항목 작성완료 후 클릭</a:t>
            </a:r>
            <a:endParaRPr lang="en-US" altLang="ko-KR" sz="1050" dirty="0">
              <a:solidFill>
                <a:schemeClr val="tx2">
                  <a:lumMod val="25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 </a:t>
            </a:r>
            <a:r>
              <a:rPr lang="en-US" altLang="ko-KR" sz="500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050" b="1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[</a:t>
            </a:r>
            <a:r>
              <a:rPr lang="ko-KR" altLang="en-US" sz="1050" b="1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제출</a:t>
            </a:r>
            <a:r>
              <a:rPr lang="en-US" altLang="ko-KR" sz="1050" b="1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] 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연구계획서 제출을 완료하고자 할 때 클릭    </a:t>
            </a:r>
            <a:endParaRPr lang="en-US" altLang="ko-KR" sz="1050" dirty="0">
              <a:solidFill>
                <a:schemeClr val="tx2">
                  <a:lumMod val="25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  (</a:t>
            </a:r>
            <a:r>
              <a:rPr lang="ko-KR" altLang="en-US" sz="1050" dirty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최종확인 후 오류가 없는 상태에서 클릭 가능</a:t>
            </a: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  <a:endParaRPr lang="ko-KR" altLang="en-US" sz="1050" dirty="0">
              <a:solidFill>
                <a:srgbClr val="FF0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10"/>
          <a:srcRect l="6019" t="11051" r="66585" b="3643"/>
          <a:stretch/>
        </p:blipFill>
        <p:spPr>
          <a:xfrm>
            <a:off x="348301" y="5193330"/>
            <a:ext cx="259099" cy="275243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4137BC39-B8B1-4AFE-A4B3-F7E3A3877C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0539" y="59844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F9CB0351-1C62-411C-A697-ECF50BE38F4F}"/>
              </a:ext>
            </a:extLst>
          </p:cNvPr>
          <p:cNvSpPr/>
          <p:nvPr/>
        </p:nvSpPr>
        <p:spPr>
          <a:xfrm>
            <a:off x="7262750" y="588678"/>
            <a:ext cx="382430" cy="519934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F15E238F-6C02-484E-A3AA-9626CDA6410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93075" y="623638"/>
            <a:ext cx="225596" cy="213928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15B0D8C1-3508-4FF6-84CB-C8519D5673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87752" y="3669494"/>
            <a:ext cx="267175" cy="25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11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13CF5189-8CB7-4068-AE1A-97DC306E8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43" y="1566572"/>
            <a:ext cx="8215023" cy="3279830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11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기본정보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403694"/>
            <a:ext cx="3573624" cy="5202384"/>
          </a:xfrm>
          <a:prstGeom prst="rect">
            <a:avLst/>
          </a:prstGeom>
          <a:solidFill>
            <a:srgbClr val="EBF8FF"/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통합공고명 및 사업공고명을 확인하시기 바랍니다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지원하려는 공모분야명을 선택하시기 바랍니다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b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공모분야 선택 후 저장 시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수정불가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공모분야 수정이 필요한 경우 접수 취소 후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재접수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해야 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신청자격 체크리스트 클릭 후 아래화면이 나타나면 해당여부를 선택하여 제출합니다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자동으로 입력되어 있는 공통 항목이며 수정할 수 없습니다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국문 과제명과 영문 과제명을 각각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기본정보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3906F6E7-5F79-4BF1-9436-D272979720B6}"/>
              </a:ext>
            </a:extLst>
          </p:cNvPr>
          <p:cNvSpPr/>
          <p:nvPr/>
        </p:nvSpPr>
        <p:spPr>
          <a:xfrm>
            <a:off x="415077" y="1903562"/>
            <a:ext cx="7863070" cy="678689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D5C14622-4D37-458B-9B2C-9CBB959FE2AA}"/>
              </a:ext>
            </a:extLst>
          </p:cNvPr>
          <p:cNvSpPr/>
          <p:nvPr/>
        </p:nvSpPr>
        <p:spPr>
          <a:xfrm>
            <a:off x="311403" y="1906243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14534" y="3787578"/>
            <a:ext cx="1084921" cy="16456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F2C8A7B4-9C1F-4C06-9F72-D3257E89F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0539" y="59844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ECF3C519-AC48-47FD-9509-CFAE4207801B}"/>
              </a:ext>
            </a:extLst>
          </p:cNvPr>
          <p:cNvSpPr/>
          <p:nvPr/>
        </p:nvSpPr>
        <p:spPr>
          <a:xfrm>
            <a:off x="7262750" y="588678"/>
            <a:ext cx="382430" cy="519934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FCE587D6-E94F-447D-A364-0C30836DF613}"/>
              </a:ext>
            </a:extLst>
          </p:cNvPr>
          <p:cNvSpPr/>
          <p:nvPr/>
        </p:nvSpPr>
        <p:spPr>
          <a:xfrm>
            <a:off x="307878" y="2538006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5E9B9D9-58F3-4914-BB74-D69FE8F26E57}"/>
              </a:ext>
            </a:extLst>
          </p:cNvPr>
          <p:cNvSpPr/>
          <p:nvPr/>
        </p:nvSpPr>
        <p:spPr>
          <a:xfrm>
            <a:off x="439470" y="2716658"/>
            <a:ext cx="1104250" cy="256906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C6DCB0A-4081-4FFE-98D3-71EA01F138D0}"/>
              </a:ext>
            </a:extLst>
          </p:cNvPr>
          <p:cNvSpPr/>
          <p:nvPr/>
        </p:nvSpPr>
        <p:spPr>
          <a:xfrm>
            <a:off x="1706466" y="3963196"/>
            <a:ext cx="398912" cy="13823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AD6324A-78CA-48F4-8962-DDDFF993710F}"/>
              </a:ext>
            </a:extLst>
          </p:cNvPr>
          <p:cNvSpPr/>
          <p:nvPr/>
        </p:nvSpPr>
        <p:spPr>
          <a:xfrm>
            <a:off x="1691214" y="4499900"/>
            <a:ext cx="1084921" cy="16456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3FA5BF18-A460-4DF0-9D7D-F61D646E5DC0}"/>
              </a:ext>
            </a:extLst>
          </p:cNvPr>
          <p:cNvSpPr/>
          <p:nvPr/>
        </p:nvSpPr>
        <p:spPr>
          <a:xfrm>
            <a:off x="5583537" y="5451077"/>
            <a:ext cx="1084921" cy="16456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E8CAF3F3-F59F-4F2B-8A3B-3BE2890A6235}"/>
              </a:ext>
            </a:extLst>
          </p:cNvPr>
          <p:cNvSpPr/>
          <p:nvPr/>
        </p:nvSpPr>
        <p:spPr>
          <a:xfrm>
            <a:off x="5714535" y="4137640"/>
            <a:ext cx="1084921" cy="16456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3BE941D-8035-483E-BD91-6F89B15D2463}"/>
              </a:ext>
            </a:extLst>
          </p:cNvPr>
          <p:cNvSpPr/>
          <p:nvPr/>
        </p:nvSpPr>
        <p:spPr>
          <a:xfrm>
            <a:off x="1711818" y="4137639"/>
            <a:ext cx="1084921" cy="16456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40738864-A0D4-4C1D-9805-E40B22B91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29" y="4952051"/>
            <a:ext cx="8073571" cy="1383454"/>
          </a:xfrm>
          <a:prstGeom prst="rect">
            <a:avLst/>
          </a:prstGeom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8E0C6E2D-5559-44DD-BB6D-61D025F5A9D0}"/>
              </a:ext>
            </a:extLst>
          </p:cNvPr>
          <p:cNvSpPr/>
          <p:nvPr/>
        </p:nvSpPr>
        <p:spPr>
          <a:xfrm>
            <a:off x="7262750" y="2702103"/>
            <a:ext cx="1015396" cy="282717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F3A5D1D8-E368-4425-88DE-8B467693A178}"/>
              </a:ext>
            </a:extLst>
          </p:cNvPr>
          <p:cNvSpPr/>
          <p:nvPr/>
        </p:nvSpPr>
        <p:spPr>
          <a:xfrm>
            <a:off x="7115779" y="2559464"/>
            <a:ext cx="159671" cy="13823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35752BF-C07D-499F-8242-5536683941A3}"/>
              </a:ext>
            </a:extLst>
          </p:cNvPr>
          <p:cNvGrpSpPr/>
          <p:nvPr/>
        </p:nvGrpSpPr>
        <p:grpSpPr>
          <a:xfrm>
            <a:off x="8711739" y="3967518"/>
            <a:ext cx="3197232" cy="1369155"/>
            <a:chOff x="8711739" y="4424718"/>
            <a:chExt cx="3197232" cy="1369155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A50762B-D7A0-4A06-8E69-1755146886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9026"/>
            <a:stretch/>
          </p:blipFill>
          <p:spPr>
            <a:xfrm>
              <a:off x="8711739" y="4424718"/>
              <a:ext cx="3197232" cy="1369155"/>
            </a:xfrm>
            <a:prstGeom prst="rect">
              <a:avLst/>
            </a:prstGeom>
            <a:ln w="19050">
              <a:solidFill>
                <a:schemeClr val="bg1">
                  <a:alpha val="72000"/>
                </a:schemeClr>
              </a:solidFill>
              <a:prstDash val="dash"/>
            </a:ln>
          </p:spPr>
        </p:pic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7C7BA7C3-091E-450E-84C8-6D3A650DBE3B}"/>
                </a:ext>
              </a:extLst>
            </p:cNvPr>
            <p:cNvSpPr/>
            <p:nvPr/>
          </p:nvSpPr>
          <p:spPr>
            <a:xfrm>
              <a:off x="11220450" y="4581911"/>
              <a:ext cx="663122" cy="889671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13" dirty="0"/>
            </a:p>
          </p:txBody>
        </p:sp>
      </p:grp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ACC9D742-4465-4E77-872E-E9AC161190FE}"/>
              </a:ext>
            </a:extLst>
          </p:cNvPr>
          <p:cNvSpPr/>
          <p:nvPr/>
        </p:nvSpPr>
        <p:spPr>
          <a:xfrm>
            <a:off x="1560216" y="5595535"/>
            <a:ext cx="6717930" cy="73996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3B555F7E-7834-49FF-A717-0C3228A33E2D}"/>
              </a:ext>
            </a:extLst>
          </p:cNvPr>
          <p:cNvSpPr/>
          <p:nvPr/>
        </p:nvSpPr>
        <p:spPr>
          <a:xfrm>
            <a:off x="1411370" y="5424067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C0B6A584-E72D-4D24-A09B-20B16176EA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3075" y="623638"/>
            <a:ext cx="225596" cy="213928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16530615-7092-4ED4-A139-0D1195FBE31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466" b="18324"/>
          <a:stretch/>
        </p:blipFill>
        <p:spPr>
          <a:xfrm>
            <a:off x="1656749" y="2690481"/>
            <a:ext cx="5369409" cy="254147"/>
          </a:xfrm>
          <a:prstGeom prst="rect">
            <a:avLst/>
          </a:prstGeom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2B55F5-71AB-4FE0-8C73-3BE15EF015B4}"/>
              </a:ext>
            </a:extLst>
          </p:cNvPr>
          <p:cNvSpPr/>
          <p:nvPr/>
        </p:nvSpPr>
        <p:spPr>
          <a:xfrm>
            <a:off x="1706466" y="2015125"/>
            <a:ext cx="2694084" cy="2123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5E4F4D32-E229-4C37-A004-D86868EAAE3C}"/>
              </a:ext>
            </a:extLst>
          </p:cNvPr>
          <p:cNvSpPr/>
          <p:nvPr/>
        </p:nvSpPr>
        <p:spPr>
          <a:xfrm>
            <a:off x="1706466" y="2357336"/>
            <a:ext cx="2694084" cy="2123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5BE352D-C3C9-4174-AEF4-00C704C65C14}"/>
              </a:ext>
            </a:extLst>
          </p:cNvPr>
          <p:cNvSpPr/>
          <p:nvPr/>
        </p:nvSpPr>
        <p:spPr>
          <a:xfrm>
            <a:off x="379516" y="3651082"/>
            <a:ext cx="7977083" cy="1139358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B9CD7BC4-D5E3-4086-B62F-B9789D637A36}"/>
              </a:ext>
            </a:extLst>
          </p:cNvPr>
          <p:cNvSpPr/>
          <p:nvPr/>
        </p:nvSpPr>
        <p:spPr>
          <a:xfrm>
            <a:off x="234753" y="3591720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8063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8437F69D-3FCB-431C-BDB2-5830A6FB1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539" y="59844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12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기본정보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169626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403693"/>
            <a:ext cx="3573624" cy="5329615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연구분야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총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8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 분야 정보를      </a:t>
            </a: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0070C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선택하여 입력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해야 하며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분야별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가중치 합계는 </a:t>
            </a: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100%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가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되어야 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-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국가과학기술표준분류는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최대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3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 입력 가능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-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그 외 분야는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 분야만 입력 가능                       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※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세부내용은 좌측 내용 참조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각 분야별로 클릭하여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분야정보 및 가중치를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latinLnBrk="0"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분야정보 입력방법은 다음 페이지 참조</a:t>
            </a: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기본정보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3-1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D52170B-2D22-4BAF-9F13-944620D24CC1}"/>
              </a:ext>
            </a:extLst>
          </p:cNvPr>
          <p:cNvSpPr/>
          <p:nvPr/>
        </p:nvSpPr>
        <p:spPr>
          <a:xfrm>
            <a:off x="5820749" y="1781387"/>
            <a:ext cx="275251" cy="1687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04B5E64-8F81-475B-A550-A4A30D41E2D5}"/>
              </a:ext>
            </a:extLst>
          </p:cNvPr>
          <p:cNvSpPr/>
          <p:nvPr/>
        </p:nvSpPr>
        <p:spPr>
          <a:xfrm>
            <a:off x="6095999" y="4220562"/>
            <a:ext cx="650033" cy="5660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DE3B9A-8849-49A5-9D9D-DA92FDAF8650}"/>
              </a:ext>
            </a:extLst>
          </p:cNvPr>
          <p:cNvSpPr txBox="1"/>
          <p:nvPr/>
        </p:nvSpPr>
        <p:spPr>
          <a:xfrm>
            <a:off x="187751" y="3990025"/>
            <a:ext cx="8247121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1200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rgbClr val="0070C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1. 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국가과학기술표준분류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-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최대 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3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(1~3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순위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까지 입력 가능하며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1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순위는 가중치를 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60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이상으로 입력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가중치 합계는 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100)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하여야 합니다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2.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[6T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관련기술코드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 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국가전략기술 분류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- 1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 분야만 입력 가능하며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가중치는 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100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으로 입력하여야 합니다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3.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기초연구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_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평가전문분야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(RB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분류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)], [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국책연구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_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기획평가전문분야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국책연구사업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)]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206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-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00206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평가받을 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 분야만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 가능하며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가중치는 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100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으로 입력하여야 합니다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기초연구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_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평가전문분야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], [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국책연구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_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기획평가전문분야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기준으로 평가패널이 구성되므로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연구계획서의 연구내용에 맞게</a:t>
            </a:r>
            <a:endParaRPr lang="en-US" altLang="ko-KR" sz="1200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선택합니다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262750" y="588678"/>
            <a:ext cx="382430" cy="519934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99DC905-45A6-420D-9E0A-BE189E91A597}"/>
              </a:ext>
            </a:extLst>
          </p:cNvPr>
          <p:cNvSpPr/>
          <p:nvPr/>
        </p:nvSpPr>
        <p:spPr>
          <a:xfrm>
            <a:off x="2607907" y="2374084"/>
            <a:ext cx="756122" cy="201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25DE1A8-F590-4D73-BC28-200F59A51AD9}"/>
              </a:ext>
            </a:extLst>
          </p:cNvPr>
          <p:cNvSpPr/>
          <p:nvPr/>
        </p:nvSpPr>
        <p:spPr>
          <a:xfrm>
            <a:off x="2607907" y="2660237"/>
            <a:ext cx="756122" cy="201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B0A7EED-D1C4-41C4-B0EF-05BBE1C7A5BA}"/>
              </a:ext>
            </a:extLst>
          </p:cNvPr>
          <p:cNvSpPr/>
          <p:nvPr/>
        </p:nvSpPr>
        <p:spPr>
          <a:xfrm>
            <a:off x="2607906" y="2918827"/>
            <a:ext cx="1016137" cy="201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0434F66-F00D-461F-A74D-4C34A34A7CA7}"/>
              </a:ext>
            </a:extLst>
          </p:cNvPr>
          <p:cNvSpPr/>
          <p:nvPr/>
        </p:nvSpPr>
        <p:spPr>
          <a:xfrm>
            <a:off x="2607907" y="3231166"/>
            <a:ext cx="1016136" cy="201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AF1E0A4-F9F7-4B8E-A841-A4F361629082}"/>
              </a:ext>
            </a:extLst>
          </p:cNvPr>
          <p:cNvSpPr/>
          <p:nvPr/>
        </p:nvSpPr>
        <p:spPr>
          <a:xfrm>
            <a:off x="3933250" y="2366622"/>
            <a:ext cx="370302" cy="201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CB50B62-532A-4ADF-8788-151CB1BD1A53}"/>
              </a:ext>
            </a:extLst>
          </p:cNvPr>
          <p:cNvSpPr/>
          <p:nvPr/>
        </p:nvSpPr>
        <p:spPr>
          <a:xfrm>
            <a:off x="3936479" y="2639650"/>
            <a:ext cx="374832" cy="201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E080B43-33C1-4D9C-840E-3A9624B6C2E7}"/>
              </a:ext>
            </a:extLst>
          </p:cNvPr>
          <p:cNvSpPr/>
          <p:nvPr/>
        </p:nvSpPr>
        <p:spPr>
          <a:xfrm>
            <a:off x="3936479" y="2932002"/>
            <a:ext cx="374832" cy="201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E7BFCB93-8CD0-4F7C-BA48-55A2AD1945C9}"/>
              </a:ext>
            </a:extLst>
          </p:cNvPr>
          <p:cNvSpPr/>
          <p:nvPr/>
        </p:nvSpPr>
        <p:spPr>
          <a:xfrm>
            <a:off x="3936479" y="3231166"/>
            <a:ext cx="374832" cy="201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1ACD150-2F05-45B2-9A43-D1EB1D87F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24" y="1595718"/>
            <a:ext cx="8247121" cy="2575526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8C02B0-6367-4129-A99F-DC69F30604AF}"/>
              </a:ext>
            </a:extLst>
          </p:cNvPr>
          <p:cNvSpPr/>
          <p:nvPr/>
        </p:nvSpPr>
        <p:spPr>
          <a:xfrm>
            <a:off x="2210514" y="2081932"/>
            <a:ext cx="304605" cy="199561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A1D1894A-C896-4628-98F0-ACF98A66F726}"/>
              </a:ext>
            </a:extLst>
          </p:cNvPr>
          <p:cNvSpPr/>
          <p:nvPr/>
        </p:nvSpPr>
        <p:spPr>
          <a:xfrm>
            <a:off x="2289692" y="1885336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9D74DE10-38EA-4409-AF80-27A3B0946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3075" y="62363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61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13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기본정보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‣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연구분야 입력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팝업창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화면입니다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 </a:t>
            </a:r>
          </a:p>
          <a:p>
            <a:pPr>
              <a:spcBef>
                <a:spcPts val="488"/>
              </a:spcBef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좌측 상단에서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분야명을 입력 후 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[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검색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]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하거나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조회된 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[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분야명을 클릭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]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하여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체크박스를 선택할 수 있는 하위 분야명이 나오도록 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9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선택하고자 하는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분야명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앞의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체크박스를 클릭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동시에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개 이상 클릭 가능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[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추가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]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버튼을 클릭합니다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5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가중치를 입력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최대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개까지 입력가능 하며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1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순위 분야의 가중치는 최소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60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이상으로 입력합니다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단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1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개 분야만 입력할 수 있는 분야는 가중치를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100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으로 입력합니다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[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선택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]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버튼을 클릭하면 팝업창이 닫힙니다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기본정보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3-2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D52170B-2D22-4BAF-9F13-944620D24CC1}"/>
              </a:ext>
            </a:extLst>
          </p:cNvPr>
          <p:cNvSpPr/>
          <p:nvPr/>
        </p:nvSpPr>
        <p:spPr>
          <a:xfrm>
            <a:off x="5820749" y="1781387"/>
            <a:ext cx="275251" cy="1687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45FF468-13C5-46B0-82B9-00C84B7D6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79" y="1708906"/>
            <a:ext cx="7600252" cy="4534677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59B82E65-F161-4BC1-9328-D940B7BBF257}"/>
              </a:ext>
            </a:extLst>
          </p:cNvPr>
          <p:cNvSpPr/>
          <p:nvPr/>
        </p:nvSpPr>
        <p:spPr>
          <a:xfrm>
            <a:off x="383769" y="1642188"/>
            <a:ext cx="7855162" cy="4746025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4589FA8-15AF-4E3F-BCD9-402AD4C2D38C}"/>
              </a:ext>
            </a:extLst>
          </p:cNvPr>
          <p:cNvSpPr/>
          <p:nvPr/>
        </p:nvSpPr>
        <p:spPr>
          <a:xfrm>
            <a:off x="4939786" y="2892487"/>
            <a:ext cx="1292518" cy="1749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088639A-E795-4B60-9EC6-8265F535F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89" y="3580870"/>
            <a:ext cx="3394474" cy="1179827"/>
          </a:xfrm>
          <a:prstGeom prst="rect">
            <a:avLst/>
          </a:prstGeom>
          <a:ln>
            <a:noFill/>
          </a:ln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A45CDDCA-6F8D-4820-B4B2-D22E3E9C1D06}"/>
              </a:ext>
            </a:extLst>
          </p:cNvPr>
          <p:cNvSpPr/>
          <p:nvPr/>
        </p:nvSpPr>
        <p:spPr>
          <a:xfrm>
            <a:off x="598564" y="4181942"/>
            <a:ext cx="240727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731F5120-97DA-49F5-8828-12644B21FBD6}"/>
              </a:ext>
            </a:extLst>
          </p:cNvPr>
          <p:cNvSpPr/>
          <p:nvPr/>
        </p:nvSpPr>
        <p:spPr>
          <a:xfrm>
            <a:off x="3089139" y="246332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93817CB-3A6F-4619-91A0-A8C46F778202}"/>
              </a:ext>
            </a:extLst>
          </p:cNvPr>
          <p:cNvSpPr/>
          <p:nvPr/>
        </p:nvSpPr>
        <p:spPr>
          <a:xfrm>
            <a:off x="4094504" y="3781706"/>
            <a:ext cx="449503" cy="38907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8F78B11-A5D6-455A-A6DC-0387BADB0817}"/>
              </a:ext>
            </a:extLst>
          </p:cNvPr>
          <p:cNvSpPr/>
          <p:nvPr/>
        </p:nvSpPr>
        <p:spPr>
          <a:xfrm>
            <a:off x="7398200" y="5878284"/>
            <a:ext cx="644787" cy="33590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7D541EF-F745-49C2-A61A-EBFF0151637E}"/>
              </a:ext>
            </a:extLst>
          </p:cNvPr>
          <p:cNvSpPr/>
          <p:nvPr/>
        </p:nvSpPr>
        <p:spPr>
          <a:xfrm>
            <a:off x="2778076" y="2062064"/>
            <a:ext cx="1280742" cy="33728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967612C-6FCD-4585-9533-5F960C9F0D8C}"/>
              </a:ext>
            </a:extLst>
          </p:cNvPr>
          <p:cNvSpPr/>
          <p:nvPr/>
        </p:nvSpPr>
        <p:spPr>
          <a:xfrm>
            <a:off x="2212829" y="2071395"/>
            <a:ext cx="546584" cy="327953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741C65C-50B8-4BC0-82C7-4288F5A43427}"/>
              </a:ext>
            </a:extLst>
          </p:cNvPr>
          <p:cNvSpPr/>
          <p:nvPr/>
        </p:nvSpPr>
        <p:spPr>
          <a:xfrm>
            <a:off x="551911" y="3552356"/>
            <a:ext cx="3478451" cy="1302359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1B0C5D3F-DCF8-4FD2-9625-87F090B416A6}"/>
              </a:ext>
            </a:extLst>
          </p:cNvPr>
          <p:cNvSpPr/>
          <p:nvPr/>
        </p:nvSpPr>
        <p:spPr>
          <a:xfrm>
            <a:off x="978081" y="3132464"/>
            <a:ext cx="2968768" cy="327953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5EDC1F06-5EF0-4B20-98DB-F2B4E2C3C49C}"/>
              </a:ext>
            </a:extLst>
          </p:cNvPr>
          <p:cNvSpPr/>
          <p:nvPr/>
        </p:nvSpPr>
        <p:spPr>
          <a:xfrm>
            <a:off x="645802" y="392084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49E273D6-603E-4A67-B443-E81C5699C946}"/>
              </a:ext>
            </a:extLst>
          </p:cNvPr>
          <p:cNvSpPr/>
          <p:nvPr/>
        </p:nvSpPr>
        <p:spPr>
          <a:xfrm>
            <a:off x="4226304" y="3520608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061BA50F-4DAD-42C3-89D4-3F0518AEC07C}"/>
              </a:ext>
            </a:extLst>
          </p:cNvPr>
          <p:cNvSpPr/>
          <p:nvPr/>
        </p:nvSpPr>
        <p:spPr>
          <a:xfrm>
            <a:off x="7580567" y="565228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5CCEB91D-278E-402E-B7DF-DE513C5670D0}"/>
              </a:ext>
            </a:extLst>
          </p:cNvPr>
          <p:cNvSpPr/>
          <p:nvPr/>
        </p:nvSpPr>
        <p:spPr>
          <a:xfrm>
            <a:off x="4094504" y="4217436"/>
            <a:ext cx="449503" cy="312619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76018B4A-B73E-4FC5-BB3C-3266C40CAC63}"/>
              </a:ext>
            </a:extLst>
          </p:cNvPr>
          <p:cNvSpPr/>
          <p:nvPr/>
        </p:nvSpPr>
        <p:spPr>
          <a:xfrm>
            <a:off x="737005" y="321415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75867E-00F8-49C1-81B7-E5FB8E1DA9C2}"/>
              </a:ext>
            </a:extLst>
          </p:cNvPr>
          <p:cNvSpPr txBox="1"/>
          <p:nvPr/>
        </p:nvSpPr>
        <p:spPr>
          <a:xfrm>
            <a:off x="8565728" y="3858776"/>
            <a:ext cx="35736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입력한 분야를 삭제하고자 할 경우</a:t>
            </a: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선택 기술분류 </a:t>
            </a:r>
            <a:endParaRPr lang="en-US" altLang="ko-KR" sz="1050" dirty="0">
              <a:solidFill>
                <a:schemeClr val="tx2">
                  <a:lumMod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latinLnBrk="0"/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</a:t>
            </a:r>
            <a:r>
              <a:rPr lang="en-US" altLang="ko-KR" sz="30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목록에서 해당 </a:t>
            </a:r>
            <a:r>
              <a:rPr lang="ko-KR" altLang="en-US" sz="1050" dirty="0" err="1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분야명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앞의 체크박스 클릭 후 </a:t>
            </a:r>
            <a:endParaRPr lang="en-US" altLang="ko-KR" sz="1050" dirty="0">
              <a:solidFill>
                <a:schemeClr val="tx2">
                  <a:lumMod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latinLnBrk="0"/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en-US" altLang="ko-KR" sz="30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삭제 버튼 클릭</a:t>
            </a:r>
            <a:endParaRPr lang="ko-KR" altLang="en-US" sz="800" dirty="0"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2B8EC5-7100-4C11-B3D2-FA08D00065C9}"/>
              </a:ext>
            </a:extLst>
          </p:cNvPr>
          <p:cNvSpPr txBox="1"/>
          <p:nvPr/>
        </p:nvSpPr>
        <p:spPr>
          <a:xfrm>
            <a:off x="8503169" y="2608238"/>
            <a:ext cx="357362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050" dirty="0" err="1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분야명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전체를 확인하고자 할 경우 좌측 상단의 </a:t>
            </a: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엑셀</a:t>
            </a: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</a:p>
          <a:p>
            <a:pPr latinLnBrk="0"/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</a:t>
            </a:r>
            <a:r>
              <a:rPr lang="en-US" altLang="ko-KR" sz="30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클릭하면 분야 목록 파일 다운로드 가능</a:t>
            </a: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lang="ko-KR" altLang="en-US" sz="800" dirty="0"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4589FA8-15AF-4E3F-BCD9-402AD4C2D38C}"/>
              </a:ext>
            </a:extLst>
          </p:cNvPr>
          <p:cNvSpPr/>
          <p:nvPr/>
        </p:nvSpPr>
        <p:spPr>
          <a:xfrm>
            <a:off x="4925890" y="3184839"/>
            <a:ext cx="1292518" cy="1749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075" y="3504463"/>
            <a:ext cx="1104900" cy="277244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3C10E9DA-03B7-45D7-A511-61F10DC85E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0539" y="59844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2806B241-6BB4-49B4-A7EB-60E43DECB65E}"/>
              </a:ext>
            </a:extLst>
          </p:cNvPr>
          <p:cNvSpPr/>
          <p:nvPr/>
        </p:nvSpPr>
        <p:spPr>
          <a:xfrm>
            <a:off x="7262750" y="588678"/>
            <a:ext cx="382430" cy="519934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0075FDD2-EAD6-4714-9A8B-C0C0C88807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5599" y="2011537"/>
            <a:ext cx="3474130" cy="1877017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2F2BE80C-FFC1-43E8-B802-AE64703112E7}"/>
              </a:ext>
            </a:extLst>
          </p:cNvPr>
          <p:cNvSpPr/>
          <p:nvPr/>
        </p:nvSpPr>
        <p:spPr>
          <a:xfrm>
            <a:off x="7092741" y="2776764"/>
            <a:ext cx="555254" cy="100494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BF83A87-E622-4B9A-B859-6957579E046D}"/>
              </a:ext>
            </a:extLst>
          </p:cNvPr>
          <p:cNvSpPr/>
          <p:nvPr/>
        </p:nvSpPr>
        <p:spPr>
          <a:xfrm>
            <a:off x="4673089" y="2776764"/>
            <a:ext cx="217710" cy="1004942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B9B9DC5D-A087-4894-BD89-D1729FB701E1}"/>
              </a:ext>
            </a:extLst>
          </p:cNvPr>
          <p:cNvSpPr/>
          <p:nvPr/>
        </p:nvSpPr>
        <p:spPr>
          <a:xfrm>
            <a:off x="7297243" y="385063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C13DC4E9-D4F3-46CB-9F1C-59210F3407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3075" y="62363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290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14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기본정보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 단계와 핵심어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국문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영문 키워드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</a:t>
            </a: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 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연구개발단계 및 연구개발과제 성격을 클릭 후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해당되는 키워드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를 클릭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선택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0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핵심어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키워드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는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국문 및 영문 각각 최소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 이상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필수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),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최대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5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대까지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입력합니다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다음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클릭하여 과제요약 화면으로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넘어갑니다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기본정보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D52170B-2D22-4BAF-9F13-944620D24CC1}"/>
              </a:ext>
            </a:extLst>
          </p:cNvPr>
          <p:cNvSpPr/>
          <p:nvPr/>
        </p:nvSpPr>
        <p:spPr>
          <a:xfrm>
            <a:off x="5820749" y="1781387"/>
            <a:ext cx="275251" cy="1687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E12DC6-1D05-4B20-814A-902D8FC42D7A}"/>
              </a:ext>
            </a:extLst>
          </p:cNvPr>
          <p:cNvSpPr txBox="1"/>
          <p:nvPr/>
        </p:nvSpPr>
        <p:spPr>
          <a:xfrm>
            <a:off x="8568611" y="5294058"/>
            <a:ext cx="3474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핵심어가 입력되지 않을 때는 키보드 자판의 </a:t>
            </a: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한</a:t>
            </a: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영</a:t>
            </a: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키가 </a:t>
            </a:r>
            <a:endParaRPr lang="en-US" altLang="ko-KR" sz="1050" dirty="0">
              <a:solidFill>
                <a:schemeClr val="tx2">
                  <a:lumMod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latinLnBrk="0"/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en-US" altLang="ko-KR" sz="20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제대로 되어 있는지 확인하시기 바랍니다</a:t>
            </a:r>
            <a:r>
              <a:rPr lang="en-US" altLang="ko-KR" sz="1050" dirty="0"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endParaRPr lang="en-US" altLang="ko-KR" sz="1050" dirty="0">
              <a:solidFill>
                <a:schemeClr val="tx2">
                  <a:lumMod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r>
              <a:rPr lang="en-US" altLang="ko-KR" sz="1050" dirty="0"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050" dirty="0"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과제보안 항목은 비활성화로 입력되지 않습니다</a:t>
            </a:r>
            <a:r>
              <a:rPr lang="en-US" altLang="ko-KR" sz="1050" dirty="0"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ko-KR" altLang="en-US" sz="800" dirty="0"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A65A943F-A39F-4A6E-B484-EDA2E9133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539" y="59844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BCAEDF14-5FF0-476C-8E0B-8A3EA285C645}"/>
              </a:ext>
            </a:extLst>
          </p:cNvPr>
          <p:cNvSpPr/>
          <p:nvPr/>
        </p:nvSpPr>
        <p:spPr>
          <a:xfrm>
            <a:off x="7262750" y="588678"/>
            <a:ext cx="382430" cy="519934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B3A6B998-1B67-4C58-BD40-9DD07A8B7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3075" y="623638"/>
            <a:ext cx="225596" cy="21392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A72A06E-5F11-4F6E-80A1-CFD845C25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30" y="2212352"/>
            <a:ext cx="8121045" cy="3531223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B4B951AA-52E4-4A2F-B290-21975D597785}"/>
              </a:ext>
            </a:extLst>
          </p:cNvPr>
          <p:cNvSpPr/>
          <p:nvPr/>
        </p:nvSpPr>
        <p:spPr>
          <a:xfrm>
            <a:off x="214233" y="4983988"/>
            <a:ext cx="8082042" cy="759587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39428123-B4B2-470C-8CE1-EE624E98A72E}"/>
              </a:ext>
            </a:extLst>
          </p:cNvPr>
          <p:cNvSpPr/>
          <p:nvPr/>
        </p:nvSpPr>
        <p:spPr>
          <a:xfrm>
            <a:off x="958926" y="4812739"/>
            <a:ext cx="146250" cy="171249"/>
          </a:xfrm>
          <a:prstGeom prst="ellipse">
            <a:avLst/>
          </a:prstGeom>
          <a:solidFill>
            <a:srgbClr val="92D050"/>
          </a:solidFill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7D42D0CA-D6EA-46F2-A148-769E0A9B2356}"/>
              </a:ext>
            </a:extLst>
          </p:cNvPr>
          <p:cNvSpPr/>
          <p:nvPr/>
        </p:nvSpPr>
        <p:spPr>
          <a:xfrm>
            <a:off x="889596" y="2540658"/>
            <a:ext cx="3758604" cy="62164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9331C907-986E-472A-9D55-8EC18785DDDE}"/>
              </a:ext>
            </a:extLst>
          </p:cNvPr>
          <p:cNvSpPr/>
          <p:nvPr/>
        </p:nvSpPr>
        <p:spPr>
          <a:xfrm>
            <a:off x="963047" y="2290624"/>
            <a:ext cx="151377" cy="171606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1320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3F7E742-4B75-460E-9827-827129054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72" y="3832132"/>
            <a:ext cx="8153451" cy="2842949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5F51DAFB-AE97-4EDA-8DE8-538E12EF2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72" y="1786957"/>
            <a:ext cx="8089728" cy="196584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0D09E57-1EF8-41AA-85C8-832B1D738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5582" y="576654"/>
            <a:ext cx="3088614" cy="5007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1419718" y="2710506"/>
            <a:ext cx="6930532" cy="99792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15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과제요약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2"/>
            <a:ext cx="8269647" cy="5177435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2"/>
            <a:ext cx="3573624" cy="5469785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연구기간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최종목표 및 내용을 입력하는 화면입니다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488"/>
              </a:spcBef>
            </a:pP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자동으로 입력되어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있는 공통 항목이며 수정할 수 없습니다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2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최종목표내용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연구개발내용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연구개발성과 활용계획 및 기대효과를 입력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항목별로 최대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4000bytes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까지 입력 가능합니다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각 단계별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최종목표내용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연구개발내용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연구개발성과 활용계획 및 기대효과를 입력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항목별로 최대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4000bytes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까지 입력 가능합니다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2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다음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클릭하여 연구기관 화면으로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넘어갑니다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과제요약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093F5F8D-958C-46C0-84AF-6F303623626B}"/>
              </a:ext>
            </a:extLst>
          </p:cNvPr>
          <p:cNvSpPr/>
          <p:nvPr/>
        </p:nvSpPr>
        <p:spPr>
          <a:xfrm>
            <a:off x="208296" y="1798715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B9AB13A-8029-480F-B5C0-A3BD6216ACE1}"/>
              </a:ext>
            </a:extLst>
          </p:cNvPr>
          <p:cNvSpPr/>
          <p:nvPr/>
        </p:nvSpPr>
        <p:spPr>
          <a:xfrm>
            <a:off x="354546" y="3955872"/>
            <a:ext cx="7995704" cy="98866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33A39466-D751-441E-BF19-69EB4890BC5A}"/>
              </a:ext>
            </a:extLst>
          </p:cNvPr>
          <p:cNvSpPr/>
          <p:nvPr/>
        </p:nvSpPr>
        <p:spPr>
          <a:xfrm>
            <a:off x="189859" y="3808986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B52CFB31-2E07-408B-8C66-E5BA306580F5}"/>
              </a:ext>
            </a:extLst>
          </p:cNvPr>
          <p:cNvSpPr/>
          <p:nvPr/>
        </p:nvSpPr>
        <p:spPr>
          <a:xfrm>
            <a:off x="7069316" y="632101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9006F198-A2B3-4638-AF53-8B459C8E4D63}"/>
              </a:ext>
            </a:extLst>
          </p:cNvPr>
          <p:cNvSpPr/>
          <p:nvPr/>
        </p:nvSpPr>
        <p:spPr>
          <a:xfrm>
            <a:off x="7776875" y="632101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5286B69E-17E7-4CB4-AE7A-6155394A974C}"/>
              </a:ext>
            </a:extLst>
          </p:cNvPr>
          <p:cNvSpPr/>
          <p:nvPr/>
        </p:nvSpPr>
        <p:spPr>
          <a:xfrm>
            <a:off x="7199026" y="6522720"/>
            <a:ext cx="600143" cy="18284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AD590CD1-852A-4EEA-830C-EAB339B2F1C2}"/>
              </a:ext>
            </a:extLst>
          </p:cNvPr>
          <p:cNvSpPr/>
          <p:nvPr/>
        </p:nvSpPr>
        <p:spPr>
          <a:xfrm>
            <a:off x="7869755" y="6518860"/>
            <a:ext cx="600143" cy="17654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7" name="직사각형 26"/>
          <p:cNvSpPr/>
          <p:nvPr/>
        </p:nvSpPr>
        <p:spPr>
          <a:xfrm>
            <a:off x="7613624" y="568923"/>
            <a:ext cx="373725" cy="528164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13597BD-756C-447C-B336-F982D5D0BE37}"/>
              </a:ext>
            </a:extLst>
          </p:cNvPr>
          <p:cNvSpPr/>
          <p:nvPr/>
        </p:nvSpPr>
        <p:spPr>
          <a:xfrm>
            <a:off x="354546" y="1963276"/>
            <a:ext cx="7995704" cy="1789530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5457423-CFDB-4EBA-AFF1-2A31333FBA65}"/>
              </a:ext>
            </a:extLst>
          </p:cNvPr>
          <p:cNvSpPr/>
          <p:nvPr/>
        </p:nvSpPr>
        <p:spPr>
          <a:xfrm>
            <a:off x="348899" y="5017028"/>
            <a:ext cx="7995704" cy="144616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2D78045F-1E6B-4A1B-8836-CD10FC5C9BC8}"/>
              </a:ext>
            </a:extLst>
          </p:cNvPr>
          <p:cNvSpPr/>
          <p:nvPr/>
        </p:nvSpPr>
        <p:spPr>
          <a:xfrm>
            <a:off x="184212" y="487014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E6F4BB0C-D93C-4CC9-9BD3-48DA3CC38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3075" y="615170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02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23036478-ED31-4132-AFAC-08E60A91E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65" y="1596713"/>
            <a:ext cx="8147139" cy="192798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EE02AC7-C042-4680-A40D-33B67B049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16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418602"/>
            <a:ext cx="3573624" cy="5187476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연구개발기관 정보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범부처통합연구지원시스템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(IRIS)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 기 등록한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소속기관이 주관연구기관으로 </a:t>
            </a:r>
            <a:r>
              <a:rPr lang="ko-KR" altLang="en-US" sz="14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자동입력됩니다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앞의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과제요약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에서 선택한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총연구기간에 대해 모든 </a:t>
            </a:r>
            <a:r>
              <a:rPr lang="ko-KR" altLang="en-US" sz="14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참여연차가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기본값으로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선택됩니다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신청자격 적정성 확인서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는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연구기관 입력화면의 모든 항목 작성 및 하단의 저장 버튼 클릭 후에 입력하실 수 있습니다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주관연구기관 변경방법은 다음 페이지 참조</a:t>
            </a: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기관실적 및 증빙서류는 본 페이지에서는 작성하지 않습니다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latinLnBrk="0">
              <a:spcBef>
                <a:spcPts val="488"/>
              </a:spcBef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1-1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992BF60-3450-40A2-862A-38FEB4B2B6D2}"/>
              </a:ext>
            </a:extLst>
          </p:cNvPr>
          <p:cNvSpPr/>
          <p:nvPr/>
        </p:nvSpPr>
        <p:spPr>
          <a:xfrm>
            <a:off x="2087616" y="2256634"/>
            <a:ext cx="1419082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94DF20F5-1D06-484D-9704-F584AE2B7680}"/>
              </a:ext>
            </a:extLst>
          </p:cNvPr>
          <p:cNvSpPr/>
          <p:nvPr/>
        </p:nvSpPr>
        <p:spPr>
          <a:xfrm>
            <a:off x="1892171" y="2114696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0DADB35E-CF7C-4552-B6EC-05766A0F12A7}"/>
              </a:ext>
            </a:extLst>
          </p:cNvPr>
          <p:cNvSpPr/>
          <p:nvPr/>
        </p:nvSpPr>
        <p:spPr>
          <a:xfrm>
            <a:off x="980444" y="3170811"/>
            <a:ext cx="946752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FACA24F7-1497-4937-BA74-8A60300FB282}"/>
              </a:ext>
            </a:extLst>
          </p:cNvPr>
          <p:cNvSpPr/>
          <p:nvPr/>
        </p:nvSpPr>
        <p:spPr>
          <a:xfrm>
            <a:off x="3630322" y="2891344"/>
            <a:ext cx="1614778" cy="54003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608B7C05-D337-45BE-94AE-97ADFB55FC32}"/>
              </a:ext>
            </a:extLst>
          </p:cNvPr>
          <p:cNvSpPr/>
          <p:nvPr/>
        </p:nvSpPr>
        <p:spPr>
          <a:xfrm>
            <a:off x="1053193" y="4256517"/>
            <a:ext cx="787091" cy="2197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1A779744-8174-48A9-8AFA-4CE4CAABF950}"/>
              </a:ext>
            </a:extLst>
          </p:cNvPr>
          <p:cNvSpPr/>
          <p:nvPr/>
        </p:nvSpPr>
        <p:spPr>
          <a:xfrm>
            <a:off x="881791" y="2954623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CAC45A2A-635C-463E-A8F4-D8FE2064C85E}"/>
              </a:ext>
            </a:extLst>
          </p:cNvPr>
          <p:cNvSpPr/>
          <p:nvPr/>
        </p:nvSpPr>
        <p:spPr>
          <a:xfrm>
            <a:off x="3724439" y="2642235"/>
            <a:ext cx="144552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3089" y="3188170"/>
            <a:ext cx="955291" cy="25558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739" y="3195548"/>
            <a:ext cx="562145" cy="150398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041" y="3199439"/>
            <a:ext cx="858245" cy="229619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309" y="2271790"/>
            <a:ext cx="924791" cy="21794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rcRect r="11396"/>
          <a:stretch/>
        </p:blipFill>
        <p:spPr>
          <a:xfrm>
            <a:off x="226183" y="3600268"/>
            <a:ext cx="8028355" cy="2047776"/>
          </a:xfrm>
          <a:prstGeom prst="rect">
            <a:avLst/>
          </a:prstGeom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id="{F2EC91B6-05ED-491A-9EDF-F0291563B074}"/>
              </a:ext>
            </a:extLst>
          </p:cNvPr>
          <p:cNvSpPr/>
          <p:nvPr/>
        </p:nvSpPr>
        <p:spPr>
          <a:xfrm>
            <a:off x="1083019" y="4576297"/>
            <a:ext cx="1078290" cy="98991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599B2EBE-5E53-4FA7-9890-AE698015A0DF}"/>
              </a:ext>
            </a:extLst>
          </p:cNvPr>
          <p:cNvSpPr/>
          <p:nvPr/>
        </p:nvSpPr>
        <p:spPr>
          <a:xfrm>
            <a:off x="920143" y="435977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279" y="4653952"/>
            <a:ext cx="985939" cy="196646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1139963" y="5002232"/>
            <a:ext cx="93941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115938" y="5307805"/>
            <a:ext cx="93941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C0798B11-0C33-45C0-BF02-D15A5F91EC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7839" y="5732594"/>
            <a:ext cx="733158" cy="79131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12358D6E-A855-4792-AC10-07D4E2C7F3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4973" y="5732594"/>
            <a:ext cx="711017" cy="79131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56BB8F4F-E1CD-4050-90C4-E4A37ADE872C}"/>
              </a:ext>
            </a:extLst>
          </p:cNvPr>
          <p:cNvSpPr txBox="1"/>
          <p:nvPr/>
        </p:nvSpPr>
        <p:spPr>
          <a:xfrm>
            <a:off x="299291" y="5732594"/>
            <a:ext cx="6354571" cy="646331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연구개발기관 정보 중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[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신청자격 적정성 확인서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및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연구원 구성의 연구책임자 </a:t>
            </a:r>
            <a:endParaRPr lang="en-US" altLang="ko-KR" sz="12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[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연구업적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은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연구기관 화면에서 모든 항목 작성 및 하단의 저장 버튼 클릭 후에 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입력하실 수 있습니다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</a:t>
            </a:r>
            <a:endParaRPr lang="ko-KR" altLang="en-US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288F0C7-20C6-4D2C-9E4E-C4452449192F}"/>
              </a:ext>
            </a:extLst>
          </p:cNvPr>
          <p:cNvSpPr/>
          <p:nvPr/>
        </p:nvSpPr>
        <p:spPr>
          <a:xfrm>
            <a:off x="5279379" y="2620767"/>
            <a:ext cx="922280" cy="80354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BC12D1FB-47F4-4FA5-82E2-1D78670E5212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77E60108-E1A6-4658-A709-DE982B825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3429" y="4667076"/>
            <a:ext cx="704950" cy="140603"/>
          </a:xfrm>
          <a:prstGeom prst="rect">
            <a:avLst/>
          </a:prstGeom>
        </p:spPr>
      </p:pic>
      <p:sp>
        <p:nvSpPr>
          <p:cNvPr id="53" name="직사각형 52">
            <a:extLst>
              <a:ext uri="{FF2B5EF4-FFF2-40B4-BE49-F238E27FC236}">
                <a16:creationId xmlns:a16="http://schemas.microsoft.com/office/drawing/2014/main" id="{F197D8F5-A2B9-47D9-8ABE-82A5523D56E3}"/>
              </a:ext>
            </a:extLst>
          </p:cNvPr>
          <p:cNvSpPr/>
          <p:nvPr/>
        </p:nvSpPr>
        <p:spPr>
          <a:xfrm>
            <a:off x="2802328" y="5007255"/>
            <a:ext cx="705600" cy="140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98200F1-BD2D-4EC2-8149-083F918A38D6}"/>
              </a:ext>
            </a:extLst>
          </p:cNvPr>
          <p:cNvSpPr/>
          <p:nvPr/>
        </p:nvSpPr>
        <p:spPr>
          <a:xfrm>
            <a:off x="2813619" y="5328986"/>
            <a:ext cx="705600" cy="140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5" name="그림 54">
            <a:extLst>
              <a:ext uri="{FF2B5EF4-FFF2-40B4-BE49-F238E27FC236}">
                <a16:creationId xmlns:a16="http://schemas.microsoft.com/office/drawing/2014/main" id="{F87B7411-9C3B-4EC7-ADFC-3E2CF2FA7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407" y="4668789"/>
            <a:ext cx="704950" cy="140603"/>
          </a:xfrm>
          <a:prstGeom prst="rect">
            <a:avLst/>
          </a:prstGeom>
        </p:spPr>
      </p:pic>
      <p:sp>
        <p:nvSpPr>
          <p:cNvPr id="56" name="직사각형 55">
            <a:extLst>
              <a:ext uri="{FF2B5EF4-FFF2-40B4-BE49-F238E27FC236}">
                <a16:creationId xmlns:a16="http://schemas.microsoft.com/office/drawing/2014/main" id="{B4BF2FBD-BE39-40BC-8720-11206A3070B8}"/>
              </a:ext>
            </a:extLst>
          </p:cNvPr>
          <p:cNvSpPr/>
          <p:nvPr/>
        </p:nvSpPr>
        <p:spPr>
          <a:xfrm>
            <a:off x="4755306" y="5008968"/>
            <a:ext cx="705600" cy="140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CB96155-75C2-486E-852E-104C35F5E207}"/>
              </a:ext>
            </a:extLst>
          </p:cNvPr>
          <p:cNvSpPr/>
          <p:nvPr/>
        </p:nvSpPr>
        <p:spPr>
          <a:xfrm>
            <a:off x="4766597" y="5330699"/>
            <a:ext cx="705600" cy="140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8" name="그림 57">
            <a:extLst>
              <a:ext uri="{FF2B5EF4-FFF2-40B4-BE49-F238E27FC236}">
                <a16:creationId xmlns:a16="http://schemas.microsoft.com/office/drawing/2014/main" id="{F29FF0C5-3C5E-4D17-89B4-651E310B3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650" y="4653952"/>
            <a:ext cx="704950" cy="140603"/>
          </a:xfrm>
          <a:prstGeom prst="rect">
            <a:avLst/>
          </a:prstGeom>
        </p:spPr>
      </p:pic>
      <p:sp>
        <p:nvSpPr>
          <p:cNvPr id="59" name="직사각형 58">
            <a:extLst>
              <a:ext uri="{FF2B5EF4-FFF2-40B4-BE49-F238E27FC236}">
                <a16:creationId xmlns:a16="http://schemas.microsoft.com/office/drawing/2014/main" id="{7E88D6C0-3550-4FB8-94A5-E6D5F4BC6928}"/>
              </a:ext>
            </a:extLst>
          </p:cNvPr>
          <p:cNvSpPr/>
          <p:nvPr/>
        </p:nvSpPr>
        <p:spPr>
          <a:xfrm>
            <a:off x="6036549" y="4994131"/>
            <a:ext cx="705600" cy="140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" name="그림 60">
            <a:extLst>
              <a:ext uri="{FF2B5EF4-FFF2-40B4-BE49-F238E27FC236}">
                <a16:creationId xmlns:a16="http://schemas.microsoft.com/office/drawing/2014/main" id="{3EFA2271-0FCB-4FF7-991E-FF5C65D5B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673" y="2293079"/>
            <a:ext cx="4040616" cy="283266"/>
          </a:xfrm>
          <a:prstGeom prst="rect">
            <a:avLst/>
          </a:prstGeom>
        </p:spPr>
      </p:pic>
      <p:sp>
        <p:nvSpPr>
          <p:cNvPr id="60" name="직사각형 59">
            <a:extLst>
              <a:ext uri="{FF2B5EF4-FFF2-40B4-BE49-F238E27FC236}">
                <a16:creationId xmlns:a16="http://schemas.microsoft.com/office/drawing/2014/main" id="{51A1BC6F-8E6F-4924-A099-C6545A807902}"/>
              </a:ext>
            </a:extLst>
          </p:cNvPr>
          <p:cNvSpPr/>
          <p:nvPr/>
        </p:nvSpPr>
        <p:spPr>
          <a:xfrm>
            <a:off x="6047840" y="5315862"/>
            <a:ext cx="705600" cy="140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6BC91C9C-CA90-47D4-B2CA-F132001AD0EC}"/>
              </a:ext>
            </a:extLst>
          </p:cNvPr>
          <p:cNvSpPr/>
          <p:nvPr/>
        </p:nvSpPr>
        <p:spPr>
          <a:xfrm>
            <a:off x="5143753" y="2492546"/>
            <a:ext cx="146250" cy="1645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id="{4CFAFA24-1832-4CDA-A6C0-A498A2E6F6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72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17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주관연구기관 변경이 필요할 경우에 한해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0070C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다음과 같은 방법으로 변경합니다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연구개발기관 정보의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체크박스를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연구기관삭제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연구기관추가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 조회 팝업창이 뜨면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기관명을 입력합니다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검색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클릭하거나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Enter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키를 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변경하고자 하는 기관명 앞의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체크박스를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추가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선택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클릭하면 팝업창이 닫힙니다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B0DD42-F283-425E-BB7A-35163D228097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1-2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D5437D03-C349-4E89-9A9F-F6DA47C07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80" y="1677341"/>
            <a:ext cx="8095155" cy="1104900"/>
          </a:xfrm>
          <a:prstGeom prst="rect">
            <a:avLst/>
          </a:prstGeom>
        </p:spPr>
      </p:pic>
      <p:sp>
        <p:nvSpPr>
          <p:cNvPr id="26" name="타원 25">
            <a:extLst>
              <a:ext uri="{FF2B5EF4-FFF2-40B4-BE49-F238E27FC236}">
                <a16:creationId xmlns:a16="http://schemas.microsoft.com/office/drawing/2014/main" id="{7A4E779F-F475-44EA-B2AE-871B19086D4F}"/>
              </a:ext>
            </a:extLst>
          </p:cNvPr>
          <p:cNvSpPr/>
          <p:nvPr/>
        </p:nvSpPr>
        <p:spPr>
          <a:xfrm>
            <a:off x="341031" y="271673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E46A38F-C1A8-44C6-B291-DBC3D368C339}"/>
              </a:ext>
            </a:extLst>
          </p:cNvPr>
          <p:cNvSpPr/>
          <p:nvPr/>
        </p:nvSpPr>
        <p:spPr>
          <a:xfrm>
            <a:off x="299807" y="2396741"/>
            <a:ext cx="262255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C0EBB2-1281-4F13-908B-FA30B80A6C4A}"/>
              </a:ext>
            </a:extLst>
          </p:cNvPr>
          <p:cNvSpPr/>
          <p:nvPr/>
        </p:nvSpPr>
        <p:spPr>
          <a:xfrm>
            <a:off x="2416085" y="1688840"/>
            <a:ext cx="838843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62B8B9D9-7538-44D9-809C-8D119BF0BDD6}"/>
              </a:ext>
            </a:extLst>
          </p:cNvPr>
          <p:cNvSpPr/>
          <p:nvPr/>
        </p:nvSpPr>
        <p:spPr>
          <a:xfrm>
            <a:off x="1577241" y="1688840"/>
            <a:ext cx="838843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37E4E140-4A06-44C0-B416-B200A50E60F0}"/>
              </a:ext>
            </a:extLst>
          </p:cNvPr>
          <p:cNvSpPr/>
          <p:nvPr/>
        </p:nvSpPr>
        <p:spPr>
          <a:xfrm>
            <a:off x="2696668" y="2005193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455978C2-FF5E-4978-8913-74442FA6557A}"/>
              </a:ext>
            </a:extLst>
          </p:cNvPr>
          <p:cNvSpPr/>
          <p:nvPr/>
        </p:nvSpPr>
        <p:spPr>
          <a:xfrm>
            <a:off x="1950455" y="200535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6CC9B6E-E5FF-49AA-B260-49206E7E3FF9}"/>
              </a:ext>
            </a:extLst>
          </p:cNvPr>
          <p:cNvSpPr/>
          <p:nvPr/>
        </p:nvSpPr>
        <p:spPr>
          <a:xfrm>
            <a:off x="2303122" y="2434534"/>
            <a:ext cx="787091" cy="2197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06FF91D8-62BB-4893-B54B-D282E1F7A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072" y="2434534"/>
            <a:ext cx="6399634" cy="3953679"/>
          </a:xfrm>
          <a:prstGeom prst="rect">
            <a:avLst/>
          </a:prstGeom>
        </p:spPr>
      </p:pic>
      <p:sp>
        <p:nvSpPr>
          <p:cNvPr id="35" name="직사각형 34">
            <a:extLst>
              <a:ext uri="{FF2B5EF4-FFF2-40B4-BE49-F238E27FC236}">
                <a16:creationId xmlns:a16="http://schemas.microsoft.com/office/drawing/2014/main" id="{6E65DC5C-0F2D-43DE-A888-3E2E6849CD8B}"/>
              </a:ext>
            </a:extLst>
          </p:cNvPr>
          <p:cNvSpPr/>
          <p:nvPr/>
        </p:nvSpPr>
        <p:spPr>
          <a:xfrm>
            <a:off x="2244055" y="2846038"/>
            <a:ext cx="679724" cy="1006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3CD4792-38BD-40DF-B8D5-A8CADCE4356C}"/>
              </a:ext>
            </a:extLst>
          </p:cNvPr>
          <p:cNvSpPr/>
          <p:nvPr/>
        </p:nvSpPr>
        <p:spPr>
          <a:xfrm>
            <a:off x="2835506" y="4389120"/>
            <a:ext cx="1115361" cy="1173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FB0A6AB-FAF3-4318-9308-2270A6AC1DBE}"/>
              </a:ext>
            </a:extLst>
          </p:cNvPr>
          <p:cNvSpPr/>
          <p:nvPr/>
        </p:nvSpPr>
        <p:spPr>
          <a:xfrm>
            <a:off x="2008284" y="2779860"/>
            <a:ext cx="1456369" cy="21978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004AE76-6A0C-441A-B83A-2B93B538FDFF}"/>
              </a:ext>
            </a:extLst>
          </p:cNvPr>
          <p:cNvSpPr/>
          <p:nvPr/>
        </p:nvSpPr>
        <p:spPr>
          <a:xfrm>
            <a:off x="2637879" y="306607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DDEB58B3-46A2-4DA4-8946-DFBDCAABB338}"/>
              </a:ext>
            </a:extLst>
          </p:cNvPr>
          <p:cNvSpPr/>
          <p:nvPr/>
        </p:nvSpPr>
        <p:spPr>
          <a:xfrm>
            <a:off x="1635243" y="463704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BF97DC1-02FC-43BF-BDBC-0A0497D5617A}"/>
              </a:ext>
            </a:extLst>
          </p:cNvPr>
          <p:cNvSpPr/>
          <p:nvPr/>
        </p:nvSpPr>
        <p:spPr>
          <a:xfrm>
            <a:off x="1577241" y="4308105"/>
            <a:ext cx="262255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382B2F79-14A0-475C-9202-A47E1C181E5C}"/>
              </a:ext>
            </a:extLst>
          </p:cNvPr>
          <p:cNvSpPr/>
          <p:nvPr/>
        </p:nvSpPr>
        <p:spPr>
          <a:xfrm>
            <a:off x="4285066" y="5098378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7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35E5A6E1-B19C-4987-9E48-68D72F2B2998}"/>
              </a:ext>
            </a:extLst>
          </p:cNvPr>
          <p:cNvSpPr/>
          <p:nvPr/>
        </p:nvSpPr>
        <p:spPr>
          <a:xfrm>
            <a:off x="4118727" y="4846957"/>
            <a:ext cx="428106" cy="191953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77939BCD-236F-4550-9A3B-87EC060EA8D9}"/>
              </a:ext>
            </a:extLst>
          </p:cNvPr>
          <p:cNvSpPr/>
          <p:nvPr/>
        </p:nvSpPr>
        <p:spPr>
          <a:xfrm>
            <a:off x="7482670" y="638812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8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BB24A60-FD4C-4412-AEC9-7B3C874A191B}"/>
              </a:ext>
            </a:extLst>
          </p:cNvPr>
          <p:cNvSpPr/>
          <p:nvPr/>
        </p:nvSpPr>
        <p:spPr>
          <a:xfrm>
            <a:off x="7302173" y="6082672"/>
            <a:ext cx="533144" cy="28028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29C6E740-2F8B-4490-81EE-56E82D609919}"/>
              </a:ext>
            </a:extLst>
          </p:cNvPr>
          <p:cNvSpPr/>
          <p:nvPr/>
        </p:nvSpPr>
        <p:spPr>
          <a:xfrm>
            <a:off x="7197665" y="325490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6F68979-557F-4C7F-A6AF-36192D521C5E}"/>
              </a:ext>
            </a:extLst>
          </p:cNvPr>
          <p:cNvSpPr/>
          <p:nvPr/>
        </p:nvSpPr>
        <p:spPr>
          <a:xfrm>
            <a:off x="7031326" y="3003480"/>
            <a:ext cx="428106" cy="191953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1FE95BCB-E1F3-4CEE-9386-BEC8CF514A00}"/>
              </a:ext>
            </a:extLst>
          </p:cNvPr>
          <p:cNvSpPr/>
          <p:nvPr/>
        </p:nvSpPr>
        <p:spPr>
          <a:xfrm>
            <a:off x="1427557" y="2400088"/>
            <a:ext cx="6483261" cy="418921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3CD4792-38BD-40DF-B8D5-A8CADCE4356C}"/>
              </a:ext>
            </a:extLst>
          </p:cNvPr>
          <p:cNvSpPr/>
          <p:nvPr/>
        </p:nvSpPr>
        <p:spPr>
          <a:xfrm>
            <a:off x="2835506" y="4150574"/>
            <a:ext cx="1179541" cy="1575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93CD4792-38BD-40DF-B8D5-A8CADCE4356C}"/>
              </a:ext>
            </a:extLst>
          </p:cNvPr>
          <p:cNvSpPr/>
          <p:nvPr/>
        </p:nvSpPr>
        <p:spPr>
          <a:xfrm>
            <a:off x="5121234" y="4390162"/>
            <a:ext cx="747552" cy="1162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93CD4792-38BD-40DF-B8D5-A8CADCE4356C}"/>
              </a:ext>
            </a:extLst>
          </p:cNvPr>
          <p:cNvSpPr/>
          <p:nvPr/>
        </p:nvSpPr>
        <p:spPr>
          <a:xfrm>
            <a:off x="6043985" y="4408333"/>
            <a:ext cx="747552" cy="1162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3CD4792-38BD-40DF-B8D5-A8CADCE4356C}"/>
              </a:ext>
            </a:extLst>
          </p:cNvPr>
          <p:cNvSpPr/>
          <p:nvPr/>
        </p:nvSpPr>
        <p:spPr>
          <a:xfrm>
            <a:off x="6043985" y="4164707"/>
            <a:ext cx="747552" cy="1162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3CD4792-38BD-40DF-B8D5-A8CADCE4356C}"/>
              </a:ext>
            </a:extLst>
          </p:cNvPr>
          <p:cNvSpPr/>
          <p:nvPr/>
        </p:nvSpPr>
        <p:spPr>
          <a:xfrm>
            <a:off x="5146155" y="4164762"/>
            <a:ext cx="747552" cy="1162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93CD4792-38BD-40DF-B8D5-A8CADCE4356C}"/>
              </a:ext>
            </a:extLst>
          </p:cNvPr>
          <p:cNvSpPr/>
          <p:nvPr/>
        </p:nvSpPr>
        <p:spPr>
          <a:xfrm>
            <a:off x="1967208" y="4406733"/>
            <a:ext cx="747552" cy="1162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93CD4792-38BD-40DF-B8D5-A8CADCE4356C}"/>
              </a:ext>
            </a:extLst>
          </p:cNvPr>
          <p:cNvSpPr/>
          <p:nvPr/>
        </p:nvSpPr>
        <p:spPr>
          <a:xfrm>
            <a:off x="1992129" y="4181333"/>
            <a:ext cx="747552" cy="1162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129" y="3934482"/>
            <a:ext cx="562145" cy="150398"/>
          </a:xfrm>
          <a:prstGeom prst="rect">
            <a:avLst/>
          </a:prstGeom>
        </p:spPr>
      </p:pic>
      <p:pic>
        <p:nvPicPr>
          <p:cNvPr id="55" name="그림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2918" y="3900300"/>
            <a:ext cx="1251068" cy="169260"/>
          </a:xfrm>
          <a:prstGeom prst="rect">
            <a:avLst/>
          </a:prstGeom>
        </p:spPr>
      </p:pic>
      <p:pic>
        <p:nvPicPr>
          <p:cNvPr id="56" name="그림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1234" y="3900300"/>
            <a:ext cx="720000" cy="155330"/>
          </a:xfrm>
          <a:prstGeom prst="rect">
            <a:avLst/>
          </a:prstGeom>
        </p:spPr>
      </p:pic>
      <p:pic>
        <p:nvPicPr>
          <p:cNvPr id="57" name="그림 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537" y="3882019"/>
            <a:ext cx="720000" cy="155330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68B1E219-2919-4310-94B5-234183510B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2" name="직사각형 61">
            <a:extLst>
              <a:ext uri="{FF2B5EF4-FFF2-40B4-BE49-F238E27FC236}">
                <a16:creationId xmlns:a16="http://schemas.microsoft.com/office/drawing/2014/main" id="{D8FFE957-3944-491E-BC07-207DA12DADF9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7858546B-41FC-418D-AFF9-0B5C3C109F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61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42F56FA3-E9B6-4A6F-A183-7B4686068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98" y="1890525"/>
            <a:ext cx="8247681" cy="1834995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18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주관연구기관 변경 후 기관역할을 선택하는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기관역할 칸을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클릭하고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주관연구개발기관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주관연구기관을 변경하지 않은 경우에는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 역할이 주관연구개발기관으로 자동입력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 역할 선택 불필요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</a:p>
          <a:p>
            <a:pPr marL="342900" indent="-342900">
              <a:spcBef>
                <a:spcPts val="488"/>
              </a:spcBef>
              <a:buFont typeface="+mj-ea"/>
              <a:buAutoNum type="circleNumDbPlain" startAt="3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공동 및 위탁연구개발기관이 있는 경우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80000" indent="-18000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연구기관추가를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 startAt="2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 조회 팝업창이 나타나면 연구개발기관명을 검색 후 선택합니다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 startAt="2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연구개발기관의 역할을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공동연구개발기관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],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위탁연구개발기관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중 선택하여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endParaRPr lang="en-US" altLang="ko-KR" sz="16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B0DD42-F283-425E-BB7A-35163D228097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1-3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181EA99-4511-4AB3-8519-C0E4FBC5FDE4}"/>
              </a:ext>
            </a:extLst>
          </p:cNvPr>
          <p:cNvSpPr/>
          <p:nvPr/>
        </p:nvSpPr>
        <p:spPr>
          <a:xfrm>
            <a:off x="458718" y="3004407"/>
            <a:ext cx="838843" cy="64004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E4EBAD92-2ECB-42D6-9BC5-975931D4C447}"/>
              </a:ext>
            </a:extLst>
          </p:cNvPr>
          <p:cNvSpPr/>
          <p:nvPr/>
        </p:nvSpPr>
        <p:spPr>
          <a:xfrm>
            <a:off x="2325635" y="206751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B9DD8BD0-537D-4FB4-9744-322C17F8E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52F17487-C5E3-477A-A319-DA72666E1C2B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A35225F-E921-4A04-8072-CF1B6C8E3D86}"/>
              </a:ext>
            </a:extLst>
          </p:cNvPr>
          <p:cNvSpPr/>
          <p:nvPr/>
        </p:nvSpPr>
        <p:spPr>
          <a:xfrm>
            <a:off x="1486792" y="1856361"/>
            <a:ext cx="838843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EC92667A-4053-42A7-8944-358C8FFB342F}"/>
              </a:ext>
            </a:extLst>
          </p:cNvPr>
          <p:cNvSpPr/>
          <p:nvPr/>
        </p:nvSpPr>
        <p:spPr>
          <a:xfrm>
            <a:off x="2002034" y="3251138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CC93372-8E20-453A-A22B-6D1557F1D637}"/>
              </a:ext>
            </a:extLst>
          </p:cNvPr>
          <p:cNvGrpSpPr/>
          <p:nvPr/>
        </p:nvGrpSpPr>
        <p:grpSpPr>
          <a:xfrm>
            <a:off x="1340542" y="3448050"/>
            <a:ext cx="4909483" cy="2960978"/>
            <a:chOff x="-144059" y="3427235"/>
            <a:chExt cx="4909483" cy="2960978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C2CA7B81-4F14-4940-B43E-A24A2E67F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5540" y="3481635"/>
              <a:ext cx="4028824" cy="2837763"/>
            </a:xfrm>
            <a:prstGeom prst="rect">
              <a:avLst/>
            </a:prstGeom>
          </p:spPr>
        </p:pic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CBA437F-E0E3-4437-9A66-F7C50721C42E}"/>
                </a:ext>
              </a:extLst>
            </p:cNvPr>
            <p:cNvSpPr/>
            <p:nvPr/>
          </p:nvSpPr>
          <p:spPr>
            <a:xfrm>
              <a:off x="663683" y="3427235"/>
              <a:ext cx="4101741" cy="2960978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13" dirty="0"/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68D010CD-0C9F-4F36-9798-497354FCCFB8}"/>
                </a:ext>
              </a:extLst>
            </p:cNvPr>
            <p:cNvSpPr/>
            <p:nvPr/>
          </p:nvSpPr>
          <p:spPr>
            <a:xfrm>
              <a:off x="-144059" y="3499610"/>
              <a:ext cx="146250" cy="164561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54" dirty="0"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3</a:t>
              </a:r>
              <a:endParaRPr lang="ko-KR" altLang="en-US" sz="854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pic>
        <p:nvPicPr>
          <p:cNvPr id="31" name="그림 30">
            <a:extLst>
              <a:ext uri="{FF2B5EF4-FFF2-40B4-BE49-F238E27FC236}">
                <a16:creationId xmlns:a16="http://schemas.microsoft.com/office/drawing/2014/main" id="{BE18D522-B4B4-49B7-9A2B-8D587ED64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213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19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연구책임자를 포함한 연구에 참여하는 모든       </a:t>
            </a: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0000FF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7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연구인력 정보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를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입력하는 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488"/>
              </a:spcBef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1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1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채용예정자 외에 모든 연구원은 </a:t>
            </a:r>
            <a:r>
              <a:rPr lang="en-US" altLang="ko-KR" sz="11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IRIS </a:t>
            </a:r>
            <a:r>
              <a:rPr lang="ko-KR" altLang="en-US" sz="11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회원가입 및 </a:t>
            </a:r>
            <a:endParaRPr lang="en-US" altLang="ko-KR" sz="11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1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ko-KR" altLang="en-US" sz="11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연구자 전환이 완료되어 있어야만 등록할 수 있습니다</a:t>
            </a:r>
            <a:r>
              <a:rPr lang="en-US" altLang="ko-KR" sz="11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1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1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학생연구자 정보 입력 필수</a:t>
            </a:r>
            <a:r>
              <a:rPr lang="en-US" altLang="ko-KR" sz="11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1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학생인건비</a:t>
            </a:r>
            <a:r>
              <a:rPr lang="ko-KR" altLang="en-US" sz="11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통합관리기관 포함</a:t>
            </a:r>
            <a:r>
              <a:rPr lang="en-US" altLang="ko-KR" sz="11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</a:p>
          <a:p>
            <a:pPr>
              <a:spcBef>
                <a:spcPts val="488"/>
              </a:spcBef>
            </a:pPr>
            <a:endParaRPr lang="en-US" altLang="ko-KR" sz="11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연구원추가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7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인력 검색 팝업창이 뜨면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성명을 입력합니다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7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검색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클릭하거나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Enter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키를 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7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등록하고자 하는 인력 성명 앞의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체크박스를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7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추가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7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선택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클릭하면 팝업창이 닫힙니다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21376BD-AF98-445B-8267-0C5076466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91" y="1644917"/>
            <a:ext cx="8121033" cy="13526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31A13A-A100-4595-A8A8-F02871BF26DD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2-1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45EFA1A-9250-4041-ADA6-526078C6D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731" y="2790804"/>
            <a:ext cx="5090679" cy="3589023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BDBFC364-3AC3-4FF1-AA69-6BD01C0EAF46}"/>
              </a:ext>
            </a:extLst>
          </p:cNvPr>
          <p:cNvSpPr/>
          <p:nvPr/>
        </p:nvSpPr>
        <p:spPr>
          <a:xfrm>
            <a:off x="1268175" y="2757248"/>
            <a:ext cx="5182959" cy="377777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DDC4106-B4DE-42F5-98D7-CE6D80B28C5E}"/>
              </a:ext>
            </a:extLst>
          </p:cNvPr>
          <p:cNvSpPr/>
          <p:nvPr/>
        </p:nvSpPr>
        <p:spPr>
          <a:xfrm>
            <a:off x="1073791" y="1748223"/>
            <a:ext cx="813787" cy="27878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733B253C-DDDD-47DD-B7BB-6914E0C28B55}"/>
              </a:ext>
            </a:extLst>
          </p:cNvPr>
          <p:cNvSpPr/>
          <p:nvPr/>
        </p:nvSpPr>
        <p:spPr>
          <a:xfrm>
            <a:off x="894305" y="1649105"/>
            <a:ext cx="141882" cy="165547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38A8DE-F7F2-4982-B880-B71C7723D2FC}"/>
              </a:ext>
            </a:extLst>
          </p:cNvPr>
          <p:cNvSpPr/>
          <p:nvPr/>
        </p:nvSpPr>
        <p:spPr>
          <a:xfrm>
            <a:off x="1625422" y="3147787"/>
            <a:ext cx="524312" cy="1258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F1239D8-DF61-4DF0-8A1B-B1A96212E1B0}"/>
              </a:ext>
            </a:extLst>
          </p:cNvPr>
          <p:cNvSpPr/>
          <p:nvPr/>
        </p:nvSpPr>
        <p:spPr>
          <a:xfrm>
            <a:off x="1577242" y="3091453"/>
            <a:ext cx="822009" cy="21978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EAA95B3-4A29-46E1-B9E1-FFB387E2DE83}"/>
              </a:ext>
            </a:extLst>
          </p:cNvPr>
          <p:cNvSpPr/>
          <p:nvPr/>
        </p:nvSpPr>
        <p:spPr>
          <a:xfrm>
            <a:off x="1840670" y="335387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D3CFF807-1433-44FF-88FE-2A801942F2EC}"/>
              </a:ext>
            </a:extLst>
          </p:cNvPr>
          <p:cNvSpPr/>
          <p:nvPr/>
        </p:nvSpPr>
        <p:spPr>
          <a:xfrm>
            <a:off x="1400297" y="4198623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A2091B3-7199-46A5-A2D7-6E86C1CD118E}"/>
              </a:ext>
            </a:extLst>
          </p:cNvPr>
          <p:cNvSpPr/>
          <p:nvPr/>
        </p:nvSpPr>
        <p:spPr>
          <a:xfrm>
            <a:off x="1342295" y="3869683"/>
            <a:ext cx="262255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2EE59930-11AF-40E3-B750-434212C2E750}"/>
              </a:ext>
            </a:extLst>
          </p:cNvPr>
          <p:cNvSpPr/>
          <p:nvPr/>
        </p:nvSpPr>
        <p:spPr>
          <a:xfrm>
            <a:off x="3521668" y="5012276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B40FA11-5F98-4986-BDBE-4FA99FA6AA8E}"/>
              </a:ext>
            </a:extLst>
          </p:cNvPr>
          <p:cNvSpPr/>
          <p:nvPr/>
        </p:nvSpPr>
        <p:spPr>
          <a:xfrm>
            <a:off x="3380496" y="4760855"/>
            <a:ext cx="377772" cy="22804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D0EB0953-20D0-4482-95F7-AE424688B573}"/>
              </a:ext>
            </a:extLst>
          </p:cNvPr>
          <p:cNvSpPr/>
          <p:nvPr/>
        </p:nvSpPr>
        <p:spPr>
          <a:xfrm>
            <a:off x="6073262" y="590679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C6BD99D-47CB-4B1D-BA6D-9536DE2E5CF2}"/>
              </a:ext>
            </a:extLst>
          </p:cNvPr>
          <p:cNvSpPr/>
          <p:nvPr/>
        </p:nvSpPr>
        <p:spPr>
          <a:xfrm>
            <a:off x="5946927" y="6142404"/>
            <a:ext cx="398921" cy="191953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3AC4C2D2-54F7-451B-AC84-AF4359599FC7}"/>
              </a:ext>
            </a:extLst>
          </p:cNvPr>
          <p:cNvSpPr/>
          <p:nvPr/>
        </p:nvSpPr>
        <p:spPr>
          <a:xfrm>
            <a:off x="5825844" y="3366133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F3EECE1-5213-4AD0-A895-9F302FE2537B}"/>
              </a:ext>
            </a:extLst>
          </p:cNvPr>
          <p:cNvSpPr/>
          <p:nvPr/>
        </p:nvSpPr>
        <p:spPr>
          <a:xfrm>
            <a:off x="5659505" y="3114712"/>
            <a:ext cx="428106" cy="191953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1776478" y="3957820"/>
            <a:ext cx="4443034" cy="118501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925922BB-39C7-499F-A9CF-4990FC5484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6B0E7682-2BF8-4E8E-8316-E5E7299F1D71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2ABB9461-C97D-4137-ADD3-0B442B9D6F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05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20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2"/>
            <a:ext cx="8269647" cy="5206233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85098"/>
            <a:ext cx="3573624" cy="5498584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200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연구책임자를 포함한 연구원별 인력역할 및 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참여구분 정보 등을 입력하는 화면입니다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인력역할 칸을 클릭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</a:t>
            </a: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해당하는 인력역할을 클릭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선택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</a:t>
            </a:r>
          </a:p>
          <a:p>
            <a:pPr marL="180000">
              <a:spcBef>
                <a:spcPts val="488"/>
              </a:spcBef>
            </a:pP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-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책임자</a:t>
            </a: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</a:t>
            </a: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· 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공동</a:t>
            </a: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· 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위탁연구개발기관 책임자</a:t>
            </a:r>
            <a:endParaRPr lang="en-US" altLang="ko-KR" sz="105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80000">
              <a:spcBef>
                <a:spcPts val="488"/>
              </a:spcBef>
            </a:pP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-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일반연구원 </a:t>
            </a: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참여연구원</a:t>
            </a: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lang="en-US" altLang="ko-KR" sz="105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80000">
              <a:spcBef>
                <a:spcPts val="488"/>
              </a:spcBef>
            </a:pP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-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연구지원인력 </a:t>
            </a: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비영리법인 연구부서에 소속된 연구지원인력</a:t>
            </a:r>
            <a:endParaRPr lang="en-US" altLang="ko-KR" sz="105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80000">
              <a:spcBef>
                <a:spcPts val="488"/>
              </a:spcBef>
            </a:pP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본 사업에서 참여연구원</a:t>
            </a: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공동</a:t>
            </a: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는 선택하지 않습니다</a:t>
            </a: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참여구분 칸을 클릭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 startAt="3"/>
            </a:pP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해당하는 참여구분을 클릭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선택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     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참여구분 중 해당하는 항목을 선택합니다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b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</a:b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학생연구자의 인력역할은 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일반연구원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으로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참여구분은 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학생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선택합니다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※ 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학생연구자 정보 입력 필수</a:t>
            </a:r>
            <a:endParaRPr lang="en-US" altLang="ko-KR" sz="1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※ POST-DOC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은 내</a:t>
            </a: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외부 연구원으로 선택하시기 바랍니다</a:t>
            </a:r>
            <a:r>
              <a:rPr lang="en-US" altLang="ko-KR" sz="105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 startAt="3"/>
            </a:pPr>
            <a:endParaRPr lang="en-US" altLang="ko-KR" sz="1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 startAt="3"/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 기 등록한 정보가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자동입력됩니다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 startAt="3"/>
            </a:pP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채용예정자는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연구원 추가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버튼이 아닌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채용예정자추가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 startAt="3"/>
            </a:pP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성명 칸에 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미정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으로 입력하고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채용일자 등 정보를 필요 시 수정합니다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488"/>
              </a:spcBef>
            </a:pP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7AD367-5E54-4EEE-9AEB-2802D3FC176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2-2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09A45DF-C270-49C2-B85E-C1501B143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9" y="1918004"/>
            <a:ext cx="8022073" cy="1890540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F0AFA07D-1B0B-4D4B-A566-7BA92C72E9C4}"/>
              </a:ext>
            </a:extLst>
          </p:cNvPr>
          <p:cNvSpPr/>
          <p:nvPr/>
        </p:nvSpPr>
        <p:spPr>
          <a:xfrm>
            <a:off x="3626948" y="3259244"/>
            <a:ext cx="324267" cy="114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FE1B10A-7B66-4B71-95BC-0E85AF65A2B8}"/>
              </a:ext>
            </a:extLst>
          </p:cNvPr>
          <p:cNvSpPr/>
          <p:nvPr/>
        </p:nvSpPr>
        <p:spPr>
          <a:xfrm>
            <a:off x="2973974" y="3250155"/>
            <a:ext cx="222308" cy="1495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2E864521-D2CA-41F9-88BF-7EB34BCDC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430" y="3198325"/>
            <a:ext cx="698340" cy="853558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8598DD69-FB23-4F25-89A2-8E8C92E1F5A5}"/>
              </a:ext>
            </a:extLst>
          </p:cNvPr>
          <p:cNvSpPr/>
          <p:nvPr/>
        </p:nvSpPr>
        <p:spPr>
          <a:xfrm>
            <a:off x="3224304" y="1923318"/>
            <a:ext cx="928246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E4E0A16C-28EF-4EED-8C41-4C0A0B628A3C}"/>
              </a:ext>
            </a:extLst>
          </p:cNvPr>
          <p:cNvSpPr/>
          <p:nvPr/>
        </p:nvSpPr>
        <p:spPr>
          <a:xfrm>
            <a:off x="3561096" y="2240947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E342873-F3CB-44ED-BCE0-D80FB4D29F3B}"/>
              </a:ext>
            </a:extLst>
          </p:cNvPr>
          <p:cNvSpPr/>
          <p:nvPr/>
        </p:nvSpPr>
        <p:spPr>
          <a:xfrm>
            <a:off x="497226" y="2898390"/>
            <a:ext cx="710789" cy="21496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B56D99EA-89CC-4099-BF2C-EECC98A3EA3F}"/>
              </a:ext>
            </a:extLst>
          </p:cNvPr>
          <p:cNvSpPr/>
          <p:nvPr/>
        </p:nvSpPr>
        <p:spPr>
          <a:xfrm>
            <a:off x="1291991" y="2898390"/>
            <a:ext cx="710789" cy="21496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517C2B6-5615-47BA-90DB-78741BCA4CAD}"/>
              </a:ext>
            </a:extLst>
          </p:cNvPr>
          <p:cNvSpPr/>
          <p:nvPr/>
        </p:nvSpPr>
        <p:spPr>
          <a:xfrm>
            <a:off x="1291992" y="3184826"/>
            <a:ext cx="698340" cy="86705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BDDED9C1-2BEF-486A-893C-9D74B242FE85}"/>
              </a:ext>
            </a:extLst>
          </p:cNvPr>
          <p:cNvSpPr/>
          <p:nvPr/>
        </p:nvSpPr>
        <p:spPr>
          <a:xfrm>
            <a:off x="299846" y="290814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FC64E393-5A61-461F-842A-E23593023C62}"/>
              </a:ext>
            </a:extLst>
          </p:cNvPr>
          <p:cNvSpPr/>
          <p:nvPr/>
        </p:nvSpPr>
        <p:spPr>
          <a:xfrm>
            <a:off x="292959" y="322600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A5F316EC-F911-4420-975C-DE50B04163EF}"/>
              </a:ext>
            </a:extLst>
          </p:cNvPr>
          <p:cNvSpPr/>
          <p:nvPr/>
        </p:nvSpPr>
        <p:spPr>
          <a:xfrm>
            <a:off x="2061183" y="292358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622CA0B4-D8D9-4CBD-86BA-516B11D0F424}"/>
              </a:ext>
            </a:extLst>
          </p:cNvPr>
          <p:cNvSpPr/>
          <p:nvPr/>
        </p:nvSpPr>
        <p:spPr>
          <a:xfrm>
            <a:off x="2046299" y="322025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B36484B1-3651-4F51-A78D-56C4CCEE5695}"/>
              </a:ext>
            </a:extLst>
          </p:cNvPr>
          <p:cNvSpPr/>
          <p:nvPr/>
        </p:nvSpPr>
        <p:spPr>
          <a:xfrm>
            <a:off x="5283641" y="264233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D20983FF-7D1B-4613-AD31-47FB8BF598DC}"/>
              </a:ext>
            </a:extLst>
          </p:cNvPr>
          <p:cNvSpPr/>
          <p:nvPr/>
        </p:nvSpPr>
        <p:spPr>
          <a:xfrm>
            <a:off x="2922849" y="3803937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7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rcRect l="60498"/>
          <a:stretch/>
        </p:blipFill>
        <p:spPr>
          <a:xfrm>
            <a:off x="5633189" y="1856035"/>
            <a:ext cx="2666635" cy="1947902"/>
          </a:xfrm>
          <a:prstGeom prst="rect">
            <a:avLst/>
          </a:prstGeom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E590DD38-7360-497B-8130-D1A9BF08048D}"/>
              </a:ext>
            </a:extLst>
          </p:cNvPr>
          <p:cNvSpPr/>
          <p:nvPr/>
        </p:nvSpPr>
        <p:spPr>
          <a:xfrm>
            <a:off x="4001617" y="2867026"/>
            <a:ext cx="1637184" cy="58084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E8EA0CA5-5C48-414F-A621-7BAC44B083CA}"/>
              </a:ext>
            </a:extLst>
          </p:cNvPr>
          <p:cNvSpPr/>
          <p:nvPr/>
        </p:nvSpPr>
        <p:spPr>
          <a:xfrm>
            <a:off x="2785144" y="3477394"/>
            <a:ext cx="2853658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3022712" y="2970860"/>
            <a:ext cx="254350" cy="101842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3626947" y="2964984"/>
            <a:ext cx="335429" cy="134306"/>
          </a:xfrm>
          <a:prstGeom prst="rect">
            <a:avLst/>
          </a:prstGeom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5A0BFE05-31D2-4E61-B447-BF5A2B6289E5}"/>
              </a:ext>
            </a:extLst>
          </p:cNvPr>
          <p:cNvSpPr/>
          <p:nvPr/>
        </p:nvSpPr>
        <p:spPr>
          <a:xfrm>
            <a:off x="6519550" y="2236341"/>
            <a:ext cx="750823" cy="89780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44B349B4-0868-4DE5-B94A-B85B64BAD195}"/>
              </a:ext>
            </a:extLst>
          </p:cNvPr>
          <p:cNvSpPr/>
          <p:nvPr/>
        </p:nvSpPr>
        <p:spPr>
          <a:xfrm>
            <a:off x="7038521" y="2477770"/>
            <a:ext cx="146250" cy="1645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8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3C8D51AD-960F-4929-8E42-47D2938E3A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7839" y="4536179"/>
            <a:ext cx="733158" cy="79131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181A381A-3D2B-4BFC-8102-1FC119C62E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4973" y="4536179"/>
            <a:ext cx="711017" cy="79131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07461D9E-BE21-4927-B1DE-C9E54391D2DE}"/>
              </a:ext>
            </a:extLst>
          </p:cNvPr>
          <p:cNvSpPr txBox="1"/>
          <p:nvPr/>
        </p:nvSpPr>
        <p:spPr>
          <a:xfrm>
            <a:off x="299291" y="4536179"/>
            <a:ext cx="6354571" cy="784830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연구개발기관 정보 중</a:t>
            </a:r>
            <a:r>
              <a:rPr lang="en-US" altLang="ko-KR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[</a:t>
            </a:r>
            <a:r>
              <a:rPr lang="ko-KR" altLang="en-US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신청자격 적정성 확인서</a:t>
            </a:r>
            <a:r>
              <a:rPr lang="en-US" altLang="ko-KR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5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및 </a:t>
            </a:r>
            <a:r>
              <a:rPr lang="ko-KR" altLang="en-US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연구원 구성의 연구책임자 </a:t>
            </a:r>
            <a:endParaRPr lang="en-US" altLang="ko-KR" sz="15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r>
              <a:rPr lang="en-US" altLang="ko-KR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[</a:t>
            </a:r>
            <a:r>
              <a:rPr lang="ko-KR" altLang="en-US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연구업적</a:t>
            </a:r>
            <a:r>
              <a:rPr lang="en-US" altLang="ko-KR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은</a:t>
            </a:r>
            <a:r>
              <a:rPr lang="ko-KR" altLang="en-US" sz="15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연구기관 화면에서 모든 항목 작성 및 하단의 </a:t>
            </a:r>
            <a:r>
              <a:rPr lang="ko-KR" altLang="en-US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lang="ko-KR" altLang="en-US" sz="15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버튼 클릭 후에 </a:t>
            </a:r>
            <a:endParaRPr lang="en-US" altLang="ko-KR" sz="15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r>
              <a:rPr lang="en-US" altLang="ko-KR" sz="15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5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입력하실 수 있습니다</a:t>
            </a:r>
            <a:r>
              <a:rPr lang="en-US" altLang="ko-KR" sz="15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</a:t>
            </a:r>
            <a:endParaRPr lang="ko-KR" altLang="en-US" sz="15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8D8832A6-8AD5-4F2D-96CE-F3C8C7B25FD6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7F405C3-A8DF-406B-BCD2-5D30A4895D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575" y="3199906"/>
            <a:ext cx="668583" cy="835727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62F5028B-191C-4330-89F3-0501E7D2C394}"/>
              </a:ext>
            </a:extLst>
          </p:cNvPr>
          <p:cNvSpPr/>
          <p:nvPr/>
        </p:nvSpPr>
        <p:spPr>
          <a:xfrm>
            <a:off x="4907559" y="2923589"/>
            <a:ext cx="511801" cy="1437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D1DC3C3-D5E0-4B01-BC6B-116E87ED441E}"/>
              </a:ext>
            </a:extLst>
          </p:cNvPr>
          <p:cNvSpPr/>
          <p:nvPr/>
        </p:nvSpPr>
        <p:spPr>
          <a:xfrm>
            <a:off x="4889835" y="3227244"/>
            <a:ext cx="511802" cy="1236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82017BAD-0AEF-41F6-9540-004557CB61D5}"/>
              </a:ext>
            </a:extLst>
          </p:cNvPr>
          <p:cNvSpPr/>
          <p:nvPr/>
        </p:nvSpPr>
        <p:spPr>
          <a:xfrm>
            <a:off x="4915949" y="3547746"/>
            <a:ext cx="474330" cy="1491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05CE5232-C3D0-41CA-BAAE-0257962D67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1" name="직사각형 50">
            <a:extLst>
              <a:ext uri="{FF2B5EF4-FFF2-40B4-BE49-F238E27FC236}">
                <a16:creationId xmlns:a16="http://schemas.microsoft.com/office/drawing/2014/main" id="{0FB637DE-7ABD-4A71-B479-CA1ED335FFF0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8997AA2B-1FE3-4F05-B42A-918C94ADF8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ECD8AD8-42F8-40DE-BC33-375C510CD30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15255"/>
          <a:stretch/>
        </p:blipFill>
        <p:spPr>
          <a:xfrm>
            <a:off x="509352" y="3209054"/>
            <a:ext cx="668583" cy="842747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17A0E519-1E08-4082-A71E-DB2EBE8320CB}"/>
              </a:ext>
            </a:extLst>
          </p:cNvPr>
          <p:cNvSpPr/>
          <p:nvPr/>
        </p:nvSpPr>
        <p:spPr>
          <a:xfrm>
            <a:off x="489319" y="3183738"/>
            <a:ext cx="744133" cy="87721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0084859-D91C-4938-A588-10CD587CC010}"/>
              </a:ext>
            </a:extLst>
          </p:cNvPr>
          <p:cNvSpPr/>
          <p:nvPr/>
        </p:nvSpPr>
        <p:spPr>
          <a:xfrm>
            <a:off x="7253353" y="2240947"/>
            <a:ext cx="585721" cy="1513569"/>
          </a:xfrm>
          <a:prstGeom prst="rect">
            <a:avLst/>
          </a:prstGeom>
          <a:noFill/>
          <a:ln w="28575">
            <a:solidFill>
              <a:schemeClr val="bg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364E37F-59FC-4784-A281-C53DCC7DB202}"/>
              </a:ext>
            </a:extLst>
          </p:cNvPr>
          <p:cNvSpPr txBox="1"/>
          <p:nvPr/>
        </p:nvSpPr>
        <p:spPr>
          <a:xfrm>
            <a:off x="2028271" y="5466452"/>
            <a:ext cx="4367404" cy="553998"/>
          </a:xfrm>
          <a:prstGeom prst="rect">
            <a:avLst/>
          </a:prstGeom>
          <a:noFill/>
          <a:ln w="31750">
            <a:solidFill>
              <a:schemeClr val="bg2">
                <a:lumMod val="60000"/>
                <a:lumOff val="4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연구원 구성의 증빙서류는 해당 화면에서는 </a:t>
            </a:r>
            <a:r>
              <a:rPr lang="ko-KR" altLang="en-US" sz="1500" b="1" u="sng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미제출</a:t>
            </a:r>
            <a:r>
              <a:rPr lang="en-US" altLang="ko-KR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</a:p>
          <a:p>
            <a:r>
              <a:rPr lang="en-US" altLang="ko-KR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‘</a:t>
            </a:r>
            <a:r>
              <a:rPr lang="ko-KR" altLang="en-US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 첨부파일</a:t>
            </a:r>
            <a:r>
              <a:rPr lang="en-US" altLang="ko-KR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’(</a:t>
            </a:r>
            <a:r>
              <a:rPr lang="ko-KR" altLang="en-US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매뉴얼 </a:t>
            </a:r>
            <a:r>
              <a:rPr lang="en-US" altLang="ko-KR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39</a:t>
            </a:r>
            <a:r>
              <a:rPr lang="ko-KR" altLang="en-US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페이지</a:t>
            </a:r>
            <a:r>
              <a:rPr lang="en-US" altLang="ko-KR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5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화면에서 일괄 등록 </a:t>
            </a:r>
            <a:endParaRPr lang="ko-KR" altLang="en-US" sz="15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0000FF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54" name="그림 53">
            <a:extLst>
              <a:ext uri="{FF2B5EF4-FFF2-40B4-BE49-F238E27FC236}">
                <a16:creationId xmlns:a16="http://schemas.microsoft.com/office/drawing/2014/main" id="{22031A80-FE5B-46FF-ADDE-071854972F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0301" y="6167311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5" name="직사각형 54">
            <a:extLst>
              <a:ext uri="{FF2B5EF4-FFF2-40B4-BE49-F238E27FC236}">
                <a16:creationId xmlns:a16="http://schemas.microsoft.com/office/drawing/2014/main" id="{12A23465-296F-40FD-A5D8-84EF3EE00F2F}"/>
              </a:ext>
            </a:extLst>
          </p:cNvPr>
          <p:cNvSpPr/>
          <p:nvPr/>
        </p:nvSpPr>
        <p:spPr>
          <a:xfrm>
            <a:off x="2720043" y="6160920"/>
            <a:ext cx="302669" cy="4869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8582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09A45DF-C270-49C2-B85E-C1501B143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9" y="1741835"/>
            <a:ext cx="8022073" cy="189054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755B7E5-91D5-42C4-9D2E-3F93194B5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61" y="3317170"/>
            <a:ext cx="7908226" cy="1735109"/>
          </a:xfrm>
          <a:prstGeom prst="rect">
            <a:avLst/>
          </a:prstGeom>
        </p:spPr>
      </p:pic>
      <p:pic>
        <p:nvPicPr>
          <p:cNvPr id="58" name="그림 57"/>
          <p:cNvPicPr>
            <a:picLocks noChangeAspect="1"/>
          </p:cNvPicPr>
          <p:nvPr/>
        </p:nvPicPr>
        <p:blipFill rotWithShape="1">
          <a:blip r:embed="rId4"/>
          <a:srcRect l="60498" b="18056"/>
          <a:stretch/>
        </p:blipFill>
        <p:spPr>
          <a:xfrm>
            <a:off x="5632262" y="1690487"/>
            <a:ext cx="2640155" cy="1582203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21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연구책임자를 포함한 연구원별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연차별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참여기간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정보 등을 입력하는 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연구원 구성 표에서 참여기간 정보 등을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입력할 연구원을 선택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클릭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    </a:t>
            </a:r>
            <a:endParaRPr lang="en-US" altLang="ko-KR" sz="12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하단의 연구원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연차별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참여기간 표에서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담당역할을 직접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1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차년도에 한 번만 입력 후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Enter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키를 치면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나머지 연차에는 동일한 내용이 자동으로 입력됩니다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참여기간은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연차별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연구기간과 동일하게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자동입력되며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일반연구원 등은 필요 시 참여시작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종료일자를 수정합니다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                       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현금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미지급 인건비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계상률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및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연봉금액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원 단위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정보를 입력합니다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다시 상단의 연구원 구성 표에서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다음으로 입력할 연구원을 선택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클릭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하단의 연구원 연차기간 표에서 해당 연구원의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담당역할을 직접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연구원별로 상기 과정을 반복하여 입력합니다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7AD367-5E54-4EEE-9AEB-2802D3FC1769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2-3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0AFA07D-1B0B-4D4B-A566-7BA92C72E9C4}"/>
              </a:ext>
            </a:extLst>
          </p:cNvPr>
          <p:cNvSpPr/>
          <p:nvPr/>
        </p:nvSpPr>
        <p:spPr>
          <a:xfrm>
            <a:off x="3626948" y="3083075"/>
            <a:ext cx="324267" cy="114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FE1B10A-7B66-4B71-95BC-0E85AF65A2B8}"/>
              </a:ext>
            </a:extLst>
          </p:cNvPr>
          <p:cNvSpPr/>
          <p:nvPr/>
        </p:nvSpPr>
        <p:spPr>
          <a:xfrm>
            <a:off x="2982287" y="3073986"/>
            <a:ext cx="222308" cy="1495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E342873-F3CB-44ED-BCE0-D80FB4D29F3B}"/>
              </a:ext>
            </a:extLst>
          </p:cNvPr>
          <p:cNvSpPr/>
          <p:nvPr/>
        </p:nvSpPr>
        <p:spPr>
          <a:xfrm>
            <a:off x="497226" y="2671887"/>
            <a:ext cx="7732374" cy="29370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BDDED9C1-2BEF-486A-893C-9D74B242FE85}"/>
              </a:ext>
            </a:extLst>
          </p:cNvPr>
          <p:cNvSpPr/>
          <p:nvPr/>
        </p:nvSpPr>
        <p:spPr>
          <a:xfrm>
            <a:off x="299846" y="273197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FCE7C8F-6251-4812-8396-577373D8E4A9}"/>
              </a:ext>
            </a:extLst>
          </p:cNvPr>
          <p:cNvSpPr/>
          <p:nvPr/>
        </p:nvSpPr>
        <p:spPr>
          <a:xfrm>
            <a:off x="507013" y="2992067"/>
            <a:ext cx="7732374" cy="29370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7D401776-B33A-4E15-9BDC-9E446F9C6C06}"/>
              </a:ext>
            </a:extLst>
          </p:cNvPr>
          <p:cNvSpPr/>
          <p:nvPr/>
        </p:nvSpPr>
        <p:spPr>
          <a:xfrm>
            <a:off x="295048" y="305664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EDFB8D8-8EF3-4F2E-B734-A24AAAE8197B}"/>
              </a:ext>
            </a:extLst>
          </p:cNvPr>
          <p:cNvSpPr/>
          <p:nvPr/>
        </p:nvSpPr>
        <p:spPr>
          <a:xfrm>
            <a:off x="3523374" y="4190660"/>
            <a:ext cx="587231" cy="26913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26A2914C-4824-4EE1-B677-A577D90110E6}"/>
              </a:ext>
            </a:extLst>
          </p:cNvPr>
          <p:cNvSpPr/>
          <p:nvPr/>
        </p:nvSpPr>
        <p:spPr>
          <a:xfrm>
            <a:off x="621854" y="4250487"/>
            <a:ext cx="233372" cy="7050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2631529D-48CF-4E44-AD3A-88955BA5C90C}"/>
              </a:ext>
            </a:extLst>
          </p:cNvPr>
          <p:cNvSpPr/>
          <p:nvPr/>
        </p:nvSpPr>
        <p:spPr>
          <a:xfrm>
            <a:off x="1563051" y="4210729"/>
            <a:ext cx="1880952" cy="8145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92732BE9-9803-44D6-B43E-918831B9D0BB}"/>
              </a:ext>
            </a:extLst>
          </p:cNvPr>
          <p:cNvSpPr/>
          <p:nvPr/>
        </p:nvSpPr>
        <p:spPr>
          <a:xfrm>
            <a:off x="344486" y="1769426"/>
            <a:ext cx="645415" cy="22798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ACADD132-7B13-410E-A860-2CC9B71858BA}"/>
              </a:ext>
            </a:extLst>
          </p:cNvPr>
          <p:cNvSpPr/>
          <p:nvPr/>
        </p:nvSpPr>
        <p:spPr>
          <a:xfrm>
            <a:off x="331161" y="3329631"/>
            <a:ext cx="1162079" cy="242595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4E443806-438F-4D46-AC60-9A0F90B6D913}"/>
              </a:ext>
            </a:extLst>
          </p:cNvPr>
          <p:cNvSpPr/>
          <p:nvPr/>
        </p:nvSpPr>
        <p:spPr>
          <a:xfrm>
            <a:off x="3715956" y="4562427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10FE9F0-A441-4F3C-8A0C-B0475CD71F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029" y="5064660"/>
            <a:ext cx="8022072" cy="1417579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F8525CA9-70D3-4E4A-8364-96C853D08BA5}"/>
              </a:ext>
            </a:extLst>
          </p:cNvPr>
          <p:cNvSpPr/>
          <p:nvPr/>
        </p:nvSpPr>
        <p:spPr>
          <a:xfrm>
            <a:off x="3491214" y="5655317"/>
            <a:ext cx="587231" cy="26913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7C16E2B9-014B-401D-B080-DDB4267C60B6}"/>
              </a:ext>
            </a:extLst>
          </p:cNvPr>
          <p:cNvSpPr/>
          <p:nvPr/>
        </p:nvSpPr>
        <p:spPr>
          <a:xfrm>
            <a:off x="3683796" y="602708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715DFD74-362E-4D83-9D49-A7370CA720D6}"/>
              </a:ext>
            </a:extLst>
          </p:cNvPr>
          <p:cNvSpPr/>
          <p:nvPr/>
        </p:nvSpPr>
        <p:spPr>
          <a:xfrm>
            <a:off x="608202" y="5730484"/>
            <a:ext cx="189820" cy="38768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4443DA34-1BD7-4F85-9629-440981650C8E}"/>
              </a:ext>
            </a:extLst>
          </p:cNvPr>
          <p:cNvSpPr/>
          <p:nvPr/>
        </p:nvSpPr>
        <p:spPr>
          <a:xfrm>
            <a:off x="1493241" y="5667153"/>
            <a:ext cx="1946156" cy="5244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7987C36F-9267-488E-A917-BA6B4AE73314}"/>
              </a:ext>
            </a:extLst>
          </p:cNvPr>
          <p:cNvSpPr/>
          <p:nvPr/>
        </p:nvSpPr>
        <p:spPr>
          <a:xfrm>
            <a:off x="4926273" y="3856892"/>
            <a:ext cx="3378828" cy="1207768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62B68E2C-920C-4752-9059-FC9463A06CFC}"/>
              </a:ext>
            </a:extLst>
          </p:cNvPr>
          <p:cNvSpPr/>
          <p:nvPr/>
        </p:nvSpPr>
        <p:spPr>
          <a:xfrm>
            <a:off x="4927671" y="5343143"/>
            <a:ext cx="3378828" cy="1153802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0731DAB9-5BB8-4C7E-91A0-B00566FD6320}"/>
              </a:ext>
            </a:extLst>
          </p:cNvPr>
          <p:cNvSpPr/>
          <p:nvPr/>
        </p:nvSpPr>
        <p:spPr>
          <a:xfrm>
            <a:off x="6065714" y="3640069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6E688D2-0BBA-4972-91C6-447CDECDA54C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502965" y="6194438"/>
            <a:ext cx="1936431" cy="266459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3626516" y="2755536"/>
            <a:ext cx="335429" cy="134306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3014399" y="2787981"/>
            <a:ext cx="254350" cy="101842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600876" y="6257080"/>
            <a:ext cx="254350" cy="101842"/>
          </a:xfrm>
          <a:prstGeom prst="rect">
            <a:avLst/>
          </a:prstGeom>
        </p:spPr>
      </p:pic>
      <p:sp>
        <p:nvSpPr>
          <p:cNvPr id="41" name="직사각형 40">
            <a:extLst>
              <a:ext uri="{FF2B5EF4-FFF2-40B4-BE49-F238E27FC236}">
                <a16:creationId xmlns:a16="http://schemas.microsoft.com/office/drawing/2014/main" id="{7337F7AE-5390-495D-B789-020C49AC1339}"/>
              </a:ext>
            </a:extLst>
          </p:cNvPr>
          <p:cNvSpPr/>
          <p:nvPr/>
        </p:nvSpPr>
        <p:spPr>
          <a:xfrm>
            <a:off x="5042997" y="4251141"/>
            <a:ext cx="407342" cy="146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61C4B4BC-899C-48A6-B9DF-4036EBF40EAB}"/>
              </a:ext>
            </a:extLst>
          </p:cNvPr>
          <p:cNvSpPr/>
          <p:nvPr/>
        </p:nvSpPr>
        <p:spPr>
          <a:xfrm>
            <a:off x="5731497" y="4240666"/>
            <a:ext cx="407342" cy="146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7F8DD0E-A42B-4519-A0E3-E20E25311885}"/>
              </a:ext>
            </a:extLst>
          </p:cNvPr>
          <p:cNvSpPr/>
          <p:nvPr/>
        </p:nvSpPr>
        <p:spPr>
          <a:xfrm>
            <a:off x="5042996" y="4552634"/>
            <a:ext cx="407342" cy="146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A8EFA472-8D1E-4E20-AD4D-1E7F26BACCA0}"/>
              </a:ext>
            </a:extLst>
          </p:cNvPr>
          <p:cNvSpPr/>
          <p:nvPr/>
        </p:nvSpPr>
        <p:spPr>
          <a:xfrm>
            <a:off x="5731497" y="4529623"/>
            <a:ext cx="407342" cy="146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CDB00134-02F1-4C05-B3C4-B300F9B7F33E}"/>
              </a:ext>
            </a:extLst>
          </p:cNvPr>
          <p:cNvSpPr/>
          <p:nvPr/>
        </p:nvSpPr>
        <p:spPr>
          <a:xfrm>
            <a:off x="5042996" y="4820260"/>
            <a:ext cx="407342" cy="146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2F439896-E739-4E80-97F6-6657740B0A16}"/>
              </a:ext>
            </a:extLst>
          </p:cNvPr>
          <p:cNvSpPr/>
          <p:nvPr/>
        </p:nvSpPr>
        <p:spPr>
          <a:xfrm>
            <a:off x="5737380" y="4805662"/>
            <a:ext cx="407342" cy="146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F6185672-50BF-463F-BDCF-E94D1F92F359}"/>
              </a:ext>
            </a:extLst>
          </p:cNvPr>
          <p:cNvSpPr/>
          <p:nvPr/>
        </p:nvSpPr>
        <p:spPr>
          <a:xfrm>
            <a:off x="5037232" y="5700079"/>
            <a:ext cx="407342" cy="146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DE9F603C-927D-4A61-AB5D-AA93F0199783}"/>
              </a:ext>
            </a:extLst>
          </p:cNvPr>
          <p:cNvSpPr/>
          <p:nvPr/>
        </p:nvSpPr>
        <p:spPr>
          <a:xfrm>
            <a:off x="5748480" y="5716514"/>
            <a:ext cx="407342" cy="146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A309DF3C-E498-4E4A-9EA9-B54800A43065}"/>
              </a:ext>
            </a:extLst>
          </p:cNvPr>
          <p:cNvSpPr/>
          <p:nvPr/>
        </p:nvSpPr>
        <p:spPr>
          <a:xfrm>
            <a:off x="5042996" y="5973564"/>
            <a:ext cx="407342" cy="146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7DA17167-D9C4-4112-8613-7AF406EC952D}"/>
              </a:ext>
            </a:extLst>
          </p:cNvPr>
          <p:cNvSpPr/>
          <p:nvPr/>
        </p:nvSpPr>
        <p:spPr>
          <a:xfrm>
            <a:off x="5037232" y="6247050"/>
            <a:ext cx="407342" cy="146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3C00111C-54EA-4CDF-AED4-D1EDB762D4DE}"/>
              </a:ext>
            </a:extLst>
          </p:cNvPr>
          <p:cNvSpPr/>
          <p:nvPr/>
        </p:nvSpPr>
        <p:spPr>
          <a:xfrm>
            <a:off x="5748480" y="5961908"/>
            <a:ext cx="407342" cy="146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1CA145F0-19EC-4E35-BE74-B17DC36A66BF}"/>
              </a:ext>
            </a:extLst>
          </p:cNvPr>
          <p:cNvSpPr/>
          <p:nvPr/>
        </p:nvSpPr>
        <p:spPr>
          <a:xfrm>
            <a:off x="5748480" y="6237947"/>
            <a:ext cx="407342" cy="146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41CD4E67-5BFA-4A1E-9BBB-E3ABD7D8AAD1}"/>
              </a:ext>
            </a:extLst>
          </p:cNvPr>
          <p:cNvSpPr/>
          <p:nvPr/>
        </p:nvSpPr>
        <p:spPr>
          <a:xfrm>
            <a:off x="4909495" y="2746890"/>
            <a:ext cx="511801" cy="1437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33F3F6D7-DC83-404A-A4B0-C46F420584E5}"/>
              </a:ext>
            </a:extLst>
          </p:cNvPr>
          <p:cNvSpPr/>
          <p:nvPr/>
        </p:nvSpPr>
        <p:spPr>
          <a:xfrm>
            <a:off x="4879846" y="3050771"/>
            <a:ext cx="511801" cy="1437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3" name="그림 62">
            <a:extLst>
              <a:ext uri="{FF2B5EF4-FFF2-40B4-BE49-F238E27FC236}">
                <a16:creationId xmlns:a16="http://schemas.microsoft.com/office/drawing/2014/main" id="{4FB63644-19AD-4AD8-B2BE-D9386B2CA5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4" name="직사각형 63">
            <a:extLst>
              <a:ext uri="{FF2B5EF4-FFF2-40B4-BE49-F238E27FC236}">
                <a16:creationId xmlns:a16="http://schemas.microsoft.com/office/drawing/2014/main" id="{6FBD47BF-CFAF-4F04-86F7-5E9D214A348D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5" name="그림 64">
            <a:extLst>
              <a:ext uri="{FF2B5EF4-FFF2-40B4-BE49-F238E27FC236}">
                <a16:creationId xmlns:a16="http://schemas.microsoft.com/office/drawing/2014/main" id="{EEB840DA-EB20-4623-B45F-CD52F918EB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20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8C1FABC-6B7D-42A1-BF64-4A4C0895B5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349"/>
          <a:stretch/>
        </p:blipFill>
        <p:spPr>
          <a:xfrm>
            <a:off x="283029" y="1741835"/>
            <a:ext cx="8022073" cy="1203356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72FA869-4E45-453B-9E57-0C03237C39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498" b="28311"/>
          <a:stretch/>
        </p:blipFill>
        <p:spPr>
          <a:xfrm>
            <a:off x="5632262" y="1690488"/>
            <a:ext cx="2640155" cy="1384180"/>
          </a:xfrm>
          <a:prstGeom prst="rect">
            <a:avLst/>
          </a:prstGeom>
        </p:spPr>
      </p:pic>
      <p:sp>
        <p:nvSpPr>
          <p:cNvPr id="5" name="슬라이드 번호 개체 틀 2">
            <a:extLst>
              <a:ext uri="{FF2B5EF4-FFF2-40B4-BE49-F238E27FC236}">
                <a16:creationId xmlns:a16="http://schemas.microsoft.com/office/drawing/2014/main" id="{0A46B2DE-D125-4452-A8AB-B34351C9B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F4CBE6D-02D8-4103-B629-7BE51E4B4556}" type="slidenum">
              <a:rPr lang="ko-KR" altLang="en-US" sz="1800" smtClean="0"/>
              <a:t>22</a:t>
            </a:fld>
            <a:endParaRPr lang="ko-KR" altLang="en-US" sz="18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50E00C2-8505-4AAA-B5B5-CB700C130E1C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166B783-16B8-456A-AFF6-4057B309845C}"/>
              </a:ext>
            </a:extLst>
          </p:cNvPr>
          <p:cNvSpPr/>
          <p:nvPr/>
        </p:nvSpPr>
        <p:spPr>
          <a:xfrm>
            <a:off x="165225" y="1563682"/>
            <a:ext cx="8269647" cy="5153311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ACC6146-7306-4FB7-9FCB-4C636FC1082D}"/>
              </a:ext>
            </a:extLst>
          </p:cNvPr>
          <p:cNvSpPr/>
          <p:nvPr/>
        </p:nvSpPr>
        <p:spPr>
          <a:xfrm>
            <a:off x="8518849" y="1271331"/>
            <a:ext cx="3573624" cy="5445662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 marL="342900" indent="-342900">
              <a:spcBef>
                <a:spcPts val="200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연구원이 여러 명인 경우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엑셀 업로드를 통해 일괄적으로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추가가 가능합니다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342900" indent="-342900">
              <a:spcBef>
                <a:spcPts val="200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342900" indent="-342900">
              <a:spcBef>
                <a:spcPts val="200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연구원 엑셀 업로드 팝업창에서 연구자정보 서식 다운로드 버튼을 클릭하여 엑셀 서식을 저장합니다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342900" indent="-342900">
              <a:spcBef>
                <a:spcPts val="200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342900" indent="-342900">
              <a:spcBef>
                <a:spcPts val="200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다운로드한 엑셀 업로드 서식에 연구자의 정보를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각 항목의 메모 내용을 참고하여 해당하는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코드 선택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-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국적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서식에서 현재 대한민국만 선택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가능 하므로 타 국적인 경우 엑셀 업로드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불가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연구원 구성 입력 란에서 추가 가능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-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참여연차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 연차별로 행 추가하여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 필요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예시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단계가 없는 과제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(3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년 지원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의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차년도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</a:p>
          <a:p>
            <a:pPr>
              <a:spcBef>
                <a:spcPts val="200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  2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차년도 과제에 참여하는 경우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</a:p>
          <a:p>
            <a:pPr>
              <a:spcBef>
                <a:spcPts val="200"/>
              </a:spcBef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6CED7C-5907-4BF9-86FF-78C7A10C4386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2-4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7071605-253B-45D1-90C3-5FEF9C90CAD3}"/>
              </a:ext>
            </a:extLst>
          </p:cNvPr>
          <p:cNvSpPr/>
          <p:nvPr/>
        </p:nvSpPr>
        <p:spPr>
          <a:xfrm>
            <a:off x="344486" y="1769426"/>
            <a:ext cx="645415" cy="22798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57CACE5-1B07-4C54-BF44-DAEBFDCC18BA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49" name="그림 48">
            <a:extLst>
              <a:ext uri="{FF2B5EF4-FFF2-40B4-BE49-F238E27FC236}">
                <a16:creationId xmlns:a16="http://schemas.microsoft.com/office/drawing/2014/main" id="{499CF0B9-A718-4651-988B-BF86398618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DFFCF-DCEE-4015-9F0C-503B29BA93B1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" name="그림 50">
            <a:extLst>
              <a:ext uri="{FF2B5EF4-FFF2-40B4-BE49-F238E27FC236}">
                <a16:creationId xmlns:a16="http://schemas.microsoft.com/office/drawing/2014/main" id="{B8B1F916-3820-4330-A1DF-4DE1D8D766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2761"/>
          <a:stretch/>
        </p:blipFill>
        <p:spPr>
          <a:xfrm>
            <a:off x="537445" y="2200758"/>
            <a:ext cx="4325523" cy="2223470"/>
          </a:xfrm>
          <a:prstGeom prst="rect">
            <a:avLst/>
          </a:prstGeom>
          <a:ln w="25400">
            <a:solidFill>
              <a:schemeClr val="accent1"/>
            </a:solidFill>
            <a:prstDash val="sysDash"/>
          </a:ln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3C69665E-A466-468D-8B20-BB2833CB863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6935"/>
          <a:stretch/>
        </p:blipFill>
        <p:spPr>
          <a:xfrm>
            <a:off x="4430041" y="3300921"/>
            <a:ext cx="3842376" cy="1020114"/>
          </a:xfrm>
          <a:prstGeom prst="rect">
            <a:avLst/>
          </a:prstGeom>
          <a:ln w="25400">
            <a:solidFill>
              <a:srgbClr val="C00000"/>
            </a:solidFill>
            <a:prstDash val="sysDash"/>
          </a:ln>
        </p:spPr>
      </p:pic>
      <p:sp>
        <p:nvSpPr>
          <p:cNvPr id="53" name="직사각형 52">
            <a:extLst>
              <a:ext uri="{FF2B5EF4-FFF2-40B4-BE49-F238E27FC236}">
                <a16:creationId xmlns:a16="http://schemas.microsoft.com/office/drawing/2014/main" id="{B5EF37C7-79DF-42DF-BD2A-38E02BBEC880}"/>
              </a:ext>
            </a:extLst>
          </p:cNvPr>
          <p:cNvSpPr/>
          <p:nvPr/>
        </p:nvSpPr>
        <p:spPr>
          <a:xfrm>
            <a:off x="7600424" y="1775680"/>
            <a:ext cx="587231" cy="23984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04207F60-B05A-4795-9593-FFA1C628B96B}"/>
              </a:ext>
            </a:extLst>
          </p:cNvPr>
          <p:cNvSpPr/>
          <p:nvPr/>
        </p:nvSpPr>
        <p:spPr>
          <a:xfrm>
            <a:off x="7395272" y="182128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94B194EB-463D-4DF6-BA86-9067393A2E16}"/>
              </a:ext>
            </a:extLst>
          </p:cNvPr>
          <p:cNvSpPr/>
          <p:nvPr/>
        </p:nvSpPr>
        <p:spPr>
          <a:xfrm>
            <a:off x="3025207" y="309560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6F32FCEC-8301-408D-866A-270433E072A4}"/>
              </a:ext>
            </a:extLst>
          </p:cNvPr>
          <p:cNvSpPr/>
          <p:nvPr/>
        </p:nvSpPr>
        <p:spPr>
          <a:xfrm>
            <a:off x="3218149" y="3087781"/>
            <a:ext cx="859764" cy="180203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3EAFA2C0-1EE2-4C25-9769-414B7E4F73D4}"/>
              </a:ext>
            </a:extLst>
          </p:cNvPr>
          <p:cNvCxnSpPr>
            <a:cxnSpLocks/>
            <a:stCxn id="56" idx="3"/>
          </p:cNvCxnSpPr>
          <p:nvPr/>
        </p:nvCxnSpPr>
        <p:spPr>
          <a:xfrm>
            <a:off x="4077913" y="3177883"/>
            <a:ext cx="352128" cy="134610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96033C2-8DF8-4FF9-A2D4-F67616B452D5}"/>
              </a:ext>
            </a:extLst>
          </p:cNvPr>
          <p:cNvSpPr/>
          <p:nvPr/>
        </p:nvSpPr>
        <p:spPr>
          <a:xfrm>
            <a:off x="1333139" y="2827115"/>
            <a:ext cx="3384135" cy="1469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4" name="그림 63">
            <a:extLst>
              <a:ext uri="{FF2B5EF4-FFF2-40B4-BE49-F238E27FC236}">
                <a16:creationId xmlns:a16="http://schemas.microsoft.com/office/drawing/2014/main" id="{9B30A281-047D-46CF-8FD7-96A62A41A96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7466"/>
          <a:stretch/>
        </p:blipFill>
        <p:spPr>
          <a:xfrm>
            <a:off x="393195" y="4577189"/>
            <a:ext cx="7879222" cy="2011618"/>
          </a:xfrm>
          <a:prstGeom prst="rect">
            <a:avLst/>
          </a:prstGeom>
        </p:spPr>
      </p:pic>
      <p:sp>
        <p:nvSpPr>
          <p:cNvPr id="66" name="타원 65">
            <a:extLst>
              <a:ext uri="{FF2B5EF4-FFF2-40B4-BE49-F238E27FC236}">
                <a16:creationId xmlns:a16="http://schemas.microsoft.com/office/drawing/2014/main" id="{E493B4DE-1B05-4971-B337-4C5378D3A3F8}"/>
              </a:ext>
            </a:extLst>
          </p:cNvPr>
          <p:cNvSpPr/>
          <p:nvPr/>
        </p:nvSpPr>
        <p:spPr>
          <a:xfrm>
            <a:off x="8063316" y="462438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7170C527-4927-4600-818C-8581142C19DF}"/>
              </a:ext>
            </a:extLst>
          </p:cNvPr>
          <p:cNvSpPr/>
          <p:nvPr/>
        </p:nvSpPr>
        <p:spPr>
          <a:xfrm>
            <a:off x="7814228" y="3971174"/>
            <a:ext cx="331476" cy="174903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pic>
        <p:nvPicPr>
          <p:cNvPr id="70" name="그림 69">
            <a:extLst>
              <a:ext uri="{FF2B5EF4-FFF2-40B4-BE49-F238E27FC236}">
                <a16:creationId xmlns:a16="http://schemas.microsoft.com/office/drawing/2014/main" id="{8480A0B2-3DBC-4DBE-BD6B-795782B912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68610" y="5695356"/>
            <a:ext cx="822571" cy="763816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3CFEF04F-ED22-499B-8320-5A6C6B419B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485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2">
            <a:extLst>
              <a:ext uri="{FF2B5EF4-FFF2-40B4-BE49-F238E27FC236}">
                <a16:creationId xmlns:a16="http://schemas.microsoft.com/office/drawing/2014/main" id="{6F04EBA8-9E7E-43C4-9B75-D7541AFAB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F4CBE6D-02D8-4103-B629-7BE51E4B4556}" type="slidenum">
              <a:rPr lang="ko-KR" altLang="en-US" sz="1800" smtClean="0"/>
              <a:t>23</a:t>
            </a:fld>
            <a:endParaRPr lang="ko-KR" altLang="en-US" sz="18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9E5F06A-E701-4E41-A89D-746F2818A131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4454E3D-69E3-4D2A-9035-63E6BDEA1128}"/>
              </a:ext>
            </a:extLst>
          </p:cNvPr>
          <p:cNvSpPr/>
          <p:nvPr/>
        </p:nvSpPr>
        <p:spPr>
          <a:xfrm>
            <a:off x="165225" y="1563682"/>
            <a:ext cx="8269647" cy="5153311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70DB6C5-D6B8-4B91-8E54-F66D8CAEFE56}"/>
              </a:ext>
            </a:extLst>
          </p:cNvPr>
          <p:cNvSpPr/>
          <p:nvPr/>
        </p:nvSpPr>
        <p:spPr>
          <a:xfrm>
            <a:off x="8518849" y="1271331"/>
            <a:ext cx="3573624" cy="5445662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 marL="342900" indent="-342900">
              <a:spcBef>
                <a:spcPts val="200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엑셀 업로드 버튼을 누른 후 입력한 연구자정보 서식 파일을 추가합니다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엑셀에 입력한 연구자정보가 추가되고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스크롤을 옮겨서 확인 가능합니다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342900" indent="-342900">
              <a:spcBef>
                <a:spcPts val="200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342900" indent="-342900">
              <a:spcBef>
                <a:spcPts val="200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연구자정보조회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검증 버튼을 순차적으로 누른 후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연구자정보조회결과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검증여부가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에서 모두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Y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로 변경 되었을 때 저장 버튼을 눌러줍니다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-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연구자정보조회 및 검증 시 입력 정보가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다를 경우에 검증결과 내용을 확인하시기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바랍니다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D65135-141F-467B-9118-4DC44421B416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2-4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BFD020D-1A06-4A1A-8318-3B7E828E19A6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BF61241-0F77-4960-9BF3-633590941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BC53E95A-F5BD-454A-973B-15E813180AEA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54C3CB61-BEB5-4331-841A-ACD021BAF2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83029" y="1694576"/>
            <a:ext cx="6216272" cy="4756558"/>
          </a:xfrm>
          <a:prstGeom prst="rect">
            <a:avLst/>
          </a:prstGeom>
        </p:spPr>
      </p:pic>
      <p:sp>
        <p:nvSpPr>
          <p:cNvPr id="28" name="직사각형 27">
            <a:extLst>
              <a:ext uri="{FF2B5EF4-FFF2-40B4-BE49-F238E27FC236}">
                <a16:creationId xmlns:a16="http://schemas.microsoft.com/office/drawing/2014/main" id="{260A0EA4-50E0-4FA0-BEB2-1B2F3780FC3A}"/>
              </a:ext>
            </a:extLst>
          </p:cNvPr>
          <p:cNvSpPr/>
          <p:nvPr/>
        </p:nvSpPr>
        <p:spPr>
          <a:xfrm>
            <a:off x="1199040" y="3268921"/>
            <a:ext cx="739400" cy="23984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B537FC4F-26E6-4002-8646-9E4D409CDF79}"/>
              </a:ext>
            </a:extLst>
          </p:cNvPr>
          <p:cNvSpPr/>
          <p:nvPr/>
        </p:nvSpPr>
        <p:spPr>
          <a:xfrm>
            <a:off x="1225818" y="3038913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E860ECC0-4CB9-4386-817D-B597467A150A}"/>
              </a:ext>
            </a:extLst>
          </p:cNvPr>
          <p:cNvSpPr/>
          <p:nvPr/>
        </p:nvSpPr>
        <p:spPr>
          <a:xfrm>
            <a:off x="404820" y="4752594"/>
            <a:ext cx="5970813" cy="164561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07FF191-D41B-4805-9A1E-85879C06ADC1}"/>
              </a:ext>
            </a:extLst>
          </p:cNvPr>
          <p:cNvSpPr/>
          <p:nvPr/>
        </p:nvSpPr>
        <p:spPr>
          <a:xfrm>
            <a:off x="1976724" y="3275980"/>
            <a:ext cx="695968" cy="22573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79904EF7-03D0-4B25-80B8-708D279FE077}"/>
              </a:ext>
            </a:extLst>
          </p:cNvPr>
          <p:cNvSpPr/>
          <p:nvPr/>
        </p:nvSpPr>
        <p:spPr>
          <a:xfrm>
            <a:off x="2708231" y="3275980"/>
            <a:ext cx="522891" cy="22573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1D0AF8FF-771A-447F-8BAB-918DF67D5503}"/>
              </a:ext>
            </a:extLst>
          </p:cNvPr>
          <p:cNvSpPr/>
          <p:nvPr/>
        </p:nvSpPr>
        <p:spPr>
          <a:xfrm>
            <a:off x="1976724" y="3036903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54EAB784-F646-4579-88FB-D987BD54CD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5730" y="5026685"/>
            <a:ext cx="5904110" cy="1555342"/>
          </a:xfrm>
          <a:prstGeom prst="rect">
            <a:avLst/>
          </a:prstGeom>
          <a:ln w="25400">
            <a:solidFill>
              <a:srgbClr val="C00000"/>
            </a:solidFill>
            <a:prstDash val="sysDash"/>
          </a:ln>
        </p:spPr>
      </p:pic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C8EE3F18-F230-426D-A4A8-CF4B59B5A24B}"/>
              </a:ext>
            </a:extLst>
          </p:cNvPr>
          <p:cNvCxnSpPr>
            <a:cxnSpLocks/>
          </p:cNvCxnSpPr>
          <p:nvPr/>
        </p:nvCxnSpPr>
        <p:spPr>
          <a:xfrm flipH="1">
            <a:off x="2365729" y="3521743"/>
            <a:ext cx="306963" cy="1504942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10EC6E58-A7E1-4FBF-B43B-11D25D734AEB}"/>
              </a:ext>
            </a:extLst>
          </p:cNvPr>
          <p:cNvSpPr/>
          <p:nvPr/>
        </p:nvSpPr>
        <p:spPr>
          <a:xfrm>
            <a:off x="2835479" y="4087036"/>
            <a:ext cx="1484851" cy="1561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BDAE71AD-EF02-49C4-BB81-33950FD7A503}"/>
              </a:ext>
            </a:extLst>
          </p:cNvPr>
          <p:cNvSpPr/>
          <p:nvPr/>
        </p:nvSpPr>
        <p:spPr>
          <a:xfrm>
            <a:off x="2848696" y="4341032"/>
            <a:ext cx="1484851" cy="1561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2D2C82E-5202-4C09-9030-70015F4D4A7C}"/>
              </a:ext>
            </a:extLst>
          </p:cNvPr>
          <p:cNvSpPr/>
          <p:nvPr/>
        </p:nvSpPr>
        <p:spPr>
          <a:xfrm>
            <a:off x="2840307" y="4578520"/>
            <a:ext cx="1484851" cy="12908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4EFE53A0-BEAB-4BA8-913B-63C188B1C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854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11" y="5010853"/>
            <a:ext cx="8011340" cy="1283164"/>
          </a:xfrm>
          <a:prstGeom prst="rect">
            <a:avLst/>
          </a:prstGeom>
        </p:spPr>
      </p:pic>
      <p:sp>
        <p:nvSpPr>
          <p:cNvPr id="47" name="직사각형 46">
            <a:extLst>
              <a:ext uri="{FF2B5EF4-FFF2-40B4-BE49-F238E27FC236}">
                <a16:creationId xmlns:a16="http://schemas.microsoft.com/office/drawing/2014/main" id="{E33838B3-FCF4-4030-8E13-729B0B8E32D3}"/>
              </a:ext>
            </a:extLst>
          </p:cNvPr>
          <p:cNvSpPr/>
          <p:nvPr/>
        </p:nvSpPr>
        <p:spPr>
          <a:xfrm>
            <a:off x="316964" y="5934875"/>
            <a:ext cx="7862759" cy="265040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24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78018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70370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 대표자 및 지원인력 정보 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 대표자 정보와 연구개발부서 실무담당자 정보가 자동으로 입력되어 나타납니다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 대표자는 기관총괄담당자가 입력해 둔 정보가 자동으로 입력되고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연구개발부서 실무담당자는 연구책임자 정보가 자동으로 입력됩니다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                       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대표자 정보 등록은 접수 전 필수 이행사항으로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대표자 정보가 입력되어 있지 않을 경우 과제신청을 완료할 수 없습니다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대표자 정보가 없을 경우 소속기관 총괄담당자에게 문의하여 주시기 바랍니다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3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연구개발부서 실무담당자 정보가 자동 입력되지 않는 경우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지원인력추가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클릭하여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연구책임자를 연구개발부서 실무담당자로 등록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하고 지원역할을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연구개발기관실무담당자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로 선택해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주시기 바랍니다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5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488"/>
              </a:spcBef>
            </a:pPr>
            <a:endParaRPr lang="en-US" altLang="ko-KR" sz="8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latinLnBrk="0">
              <a:spcBef>
                <a:spcPts val="488"/>
              </a:spcBef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latinLnBrk="0">
              <a:spcBef>
                <a:spcPts val="488"/>
              </a:spcBef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87B70-599D-48E9-B0E4-A87249A7F81A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29" y="2292580"/>
            <a:ext cx="8124497" cy="1803404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CD5CD937-CDE4-4034-BF8F-B8BDEC9C27CE}"/>
              </a:ext>
            </a:extLst>
          </p:cNvPr>
          <p:cNvSpPr/>
          <p:nvPr/>
        </p:nvSpPr>
        <p:spPr>
          <a:xfrm>
            <a:off x="2230965" y="3348559"/>
            <a:ext cx="4074584" cy="6572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33838B3-FCF4-4030-8E13-729B0B8E32D3}"/>
              </a:ext>
            </a:extLst>
          </p:cNvPr>
          <p:cNvSpPr/>
          <p:nvPr/>
        </p:nvSpPr>
        <p:spPr>
          <a:xfrm>
            <a:off x="260343" y="3372082"/>
            <a:ext cx="7518732" cy="674611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3845208-17E7-4CE7-A071-E5B5FFE1F405}"/>
              </a:ext>
            </a:extLst>
          </p:cNvPr>
          <p:cNvSpPr/>
          <p:nvPr/>
        </p:nvSpPr>
        <p:spPr>
          <a:xfrm>
            <a:off x="316964" y="3103371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2732BE9-9803-44D6-B43E-918831B9D0BB}"/>
              </a:ext>
            </a:extLst>
          </p:cNvPr>
          <p:cNvSpPr/>
          <p:nvPr/>
        </p:nvSpPr>
        <p:spPr>
          <a:xfrm>
            <a:off x="316965" y="2339450"/>
            <a:ext cx="1171013" cy="22798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9" name="직사각형 8"/>
          <p:cNvSpPr/>
          <p:nvPr/>
        </p:nvSpPr>
        <p:spPr>
          <a:xfrm>
            <a:off x="283029" y="1938634"/>
            <a:ext cx="83904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☞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연구개발기관 정보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를 변경하지 않은 경우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대표자 및 연구개발부서 실무담당자가 자동으로 조회됩니다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309436" y="4064001"/>
            <a:ext cx="8011340" cy="916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☞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연구개발기관 정보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에서 주관연구개발기관을 삭제한 후 입력한 경우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연구개발부서 실무담당자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정보가 자동으로 조회되지 않습니다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따라서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지원인력추가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클릭하여 연구책임자를 등록한 후 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지원역할을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연구개발부서 실무담당자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로 선택하여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83029" y="1620735"/>
            <a:ext cx="8686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☞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대표자 및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연구개발부서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실무담당자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정보 등록은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필수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입니다</a:t>
            </a:r>
            <a:r>
              <a:rPr lang="ko-KR" altLang="en-US" sz="14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2732BE9-9803-44D6-B43E-918831B9D0BB}"/>
              </a:ext>
            </a:extLst>
          </p:cNvPr>
          <p:cNvSpPr/>
          <p:nvPr/>
        </p:nvSpPr>
        <p:spPr>
          <a:xfrm>
            <a:off x="316965" y="5063218"/>
            <a:ext cx="1171013" cy="22798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2B7DAFC6-AD81-479C-852E-F046317F7624}"/>
              </a:ext>
            </a:extLst>
          </p:cNvPr>
          <p:cNvSpPr/>
          <p:nvPr/>
        </p:nvSpPr>
        <p:spPr>
          <a:xfrm>
            <a:off x="1711863" y="5037258"/>
            <a:ext cx="823519" cy="26913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3147" y="6279912"/>
            <a:ext cx="2597276" cy="358245"/>
          </a:xfrm>
          <a:prstGeom prst="rect">
            <a:avLst/>
          </a:prstGeom>
        </p:spPr>
      </p:pic>
      <p:sp>
        <p:nvSpPr>
          <p:cNvPr id="41" name="직사각형 40">
            <a:extLst>
              <a:ext uri="{FF2B5EF4-FFF2-40B4-BE49-F238E27FC236}">
                <a16:creationId xmlns:a16="http://schemas.microsoft.com/office/drawing/2014/main" id="{2B7DAFC6-AD81-479C-852E-F046317F7624}"/>
              </a:ext>
            </a:extLst>
          </p:cNvPr>
          <p:cNvSpPr/>
          <p:nvPr/>
        </p:nvSpPr>
        <p:spPr>
          <a:xfrm>
            <a:off x="7073575" y="6309078"/>
            <a:ext cx="587231" cy="26913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777B26D3-EF0A-46A2-BDCF-2DA4C45243FD}"/>
              </a:ext>
            </a:extLst>
          </p:cNvPr>
          <p:cNvSpPr/>
          <p:nvPr/>
        </p:nvSpPr>
        <p:spPr>
          <a:xfrm>
            <a:off x="7705950" y="645375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777B26D3-EF0A-46A2-BDCF-2DA4C45243FD}"/>
              </a:ext>
            </a:extLst>
          </p:cNvPr>
          <p:cNvSpPr/>
          <p:nvPr/>
        </p:nvSpPr>
        <p:spPr>
          <a:xfrm>
            <a:off x="1549859" y="5288553"/>
            <a:ext cx="146250" cy="1645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68FB1C5-7B32-41BC-9E8B-73FE138B3B47}"/>
              </a:ext>
            </a:extLst>
          </p:cNvPr>
          <p:cNvSpPr/>
          <p:nvPr/>
        </p:nvSpPr>
        <p:spPr>
          <a:xfrm>
            <a:off x="554500" y="5965971"/>
            <a:ext cx="727369" cy="18370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10593912-888B-4460-A380-10FBF935BF2C}"/>
              </a:ext>
            </a:extLst>
          </p:cNvPr>
          <p:cNvSpPr/>
          <p:nvPr/>
        </p:nvSpPr>
        <p:spPr>
          <a:xfrm>
            <a:off x="384247" y="5985114"/>
            <a:ext cx="146250" cy="1645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672408" y="5469500"/>
            <a:ext cx="34200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연구개발부서 실무담당자의 소속기관이 주관연구개발기관이랑 동일해야 검색 가능합니다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만약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다를 경우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소속기관을 주관연구개발기관과 일치하게 정보를 변경합니다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(7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페이지 참고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).</a:t>
            </a:r>
            <a:endParaRPr lang="ko-KR" altLang="en-US" sz="1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0070C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67A40A49-B759-46DE-8086-D109A8163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A364220A-45BC-4EC4-AEE7-691BB1754AC5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05DB8625-2AEF-4F70-AC1E-24CB78A4A5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97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09" y="2037903"/>
            <a:ext cx="8089185" cy="1892617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4CBE6D-02D8-4103-B629-7BE51E4B4556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E6B729">
                    <a:lumMod val="60000"/>
                    <a:lumOff val="40000"/>
                  </a:srgb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신청자격 적정성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 화면입니다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연구기관     </a:t>
            </a: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정보를 저장한 후 입력 가능합니다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kumimoji="0" lang="en-US" altLang="ko-KR" sz="10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상단의 연구개발기관 정보 항목 중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신청자격 적정성 확인서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버튼을 클릭합니다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팝업창이 뜨면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적정성 항목별 내용을 확인하신 후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또는 비해당에 체크하시면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[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으로 체크한 항목이 있을 경우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접수자체는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가능하나 사전검토를 통해 평가대상에서 제외됩니다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                      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적정성 항목별로 팝업창이 뜨는 항목도 있고 뜨지 않는 항목도 있습니다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팝업창이 뜨는 항목은 관련 내용확인 후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확인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버튼을 클릭하면 됩니다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500" b="1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클릭하면 팝업창이 닫힙니다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lvl="0">
              <a:spcBef>
                <a:spcPts val="488"/>
              </a:spcBef>
              <a:defRPr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kumimoji="0" lang="en-US" altLang="ko-KR" sz="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kumimoji="0" lang="ko-KR" altLang="en-US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1410F1-9BCF-403F-8D1F-D7D81AA6ADF0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접수화면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  <a:r>
              <a:rPr lang="en-US" altLang="ko-KR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  <a:lumOff val="25000"/>
                </a:prstClr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095" y="2729027"/>
            <a:ext cx="5699759" cy="18750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35677" y="1614574"/>
            <a:ext cx="7631611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400" b="1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r>
              <a:rPr lang="ko-KR" altLang="en-US" b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☞</a:t>
            </a:r>
            <a:r>
              <a:rPr lang="ko-KR" altLang="en-US" b="0" dirty="0"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b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b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신청자격 적정성 확인서</a:t>
            </a:r>
            <a:r>
              <a:rPr lang="en-US" altLang="ko-KR" b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b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는 연구기관 화면 내 모든 항목 작성 및 저장 후 입력이 가능합니다</a:t>
            </a:r>
            <a:r>
              <a:rPr lang="en-US" altLang="ko-KR" b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</a:t>
            </a:r>
            <a:endParaRPr lang="ko-KR" altLang="en-US" b="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92732BE9-9803-44D6-B43E-918831B9D0BB}"/>
              </a:ext>
            </a:extLst>
          </p:cNvPr>
          <p:cNvSpPr/>
          <p:nvPr/>
        </p:nvSpPr>
        <p:spPr>
          <a:xfrm>
            <a:off x="283029" y="2104405"/>
            <a:ext cx="1159691" cy="204446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A5FB2204-864F-432E-B9C0-2A8BACB3C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38F4E00E-7B03-4513-B1D7-8D3434CD7D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216" y="2905451"/>
            <a:ext cx="5671582" cy="3579390"/>
          </a:xfrm>
          <a:prstGeom prst="rect">
            <a:avLst/>
          </a:prstGeom>
        </p:spPr>
      </p:pic>
      <p:sp>
        <p:nvSpPr>
          <p:cNvPr id="33" name="직사각형 32">
            <a:extLst>
              <a:ext uri="{FF2B5EF4-FFF2-40B4-BE49-F238E27FC236}">
                <a16:creationId xmlns:a16="http://schemas.microsoft.com/office/drawing/2014/main" id="{83A561AF-985B-4A3E-AC69-D0BEFA3C0FA9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F5A711A-F8BB-4167-8C75-03D1FEC55D07}"/>
              </a:ext>
            </a:extLst>
          </p:cNvPr>
          <p:cNvSpPr/>
          <p:nvPr/>
        </p:nvSpPr>
        <p:spPr>
          <a:xfrm>
            <a:off x="6564379" y="3561159"/>
            <a:ext cx="327916" cy="28948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C625B39-A953-4907-9EA7-BBABEB971163}"/>
              </a:ext>
            </a:extLst>
          </p:cNvPr>
          <p:cNvSpPr/>
          <p:nvPr/>
        </p:nvSpPr>
        <p:spPr>
          <a:xfrm>
            <a:off x="6439106" y="339537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1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92E3742-A314-4EBF-9100-CAF99AE1529B}"/>
              </a:ext>
            </a:extLst>
          </p:cNvPr>
          <p:cNvSpPr/>
          <p:nvPr/>
        </p:nvSpPr>
        <p:spPr>
          <a:xfrm>
            <a:off x="235677" y="2873113"/>
            <a:ext cx="5727716" cy="364406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3345786-B345-4E07-986C-92936E320E96}"/>
              </a:ext>
            </a:extLst>
          </p:cNvPr>
          <p:cNvSpPr/>
          <p:nvPr/>
        </p:nvSpPr>
        <p:spPr>
          <a:xfrm>
            <a:off x="4013355" y="2986030"/>
            <a:ext cx="671479" cy="278823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E4720A3-51B6-4ABB-8B0D-9641194DFEEB}"/>
              </a:ext>
            </a:extLst>
          </p:cNvPr>
          <p:cNvSpPr/>
          <p:nvPr/>
        </p:nvSpPr>
        <p:spPr>
          <a:xfrm>
            <a:off x="5335534" y="6183330"/>
            <a:ext cx="617430" cy="25255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6617E4C8-10D4-4723-B591-CDC60564BCEE}"/>
              </a:ext>
            </a:extLst>
          </p:cNvPr>
          <p:cNvSpPr/>
          <p:nvPr/>
        </p:nvSpPr>
        <p:spPr>
          <a:xfrm>
            <a:off x="3797808" y="2975306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2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8DFF72F4-D6FD-4111-A773-F59CBDEDA1A6}"/>
              </a:ext>
            </a:extLst>
          </p:cNvPr>
          <p:cNvSpPr/>
          <p:nvPr/>
        </p:nvSpPr>
        <p:spPr>
          <a:xfrm>
            <a:off x="5586060" y="597136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54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2690" y="3601465"/>
            <a:ext cx="462187" cy="267202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E1D0B229-C37E-4781-9900-5B50076F75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F8F8D1A-54DD-4AF9-9C78-28435A897196}"/>
              </a:ext>
            </a:extLst>
          </p:cNvPr>
          <p:cNvSpPr txBox="1"/>
          <p:nvPr/>
        </p:nvSpPr>
        <p:spPr>
          <a:xfrm>
            <a:off x="6571077" y="2783416"/>
            <a:ext cx="1629957" cy="261610"/>
          </a:xfrm>
          <a:prstGeom prst="rect">
            <a:avLst/>
          </a:prstGeom>
          <a:noFill/>
          <a:ln w="3175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0000FF"/>
                </a:solidFill>
                <a:highlight>
                  <a:srgbClr val="FFFF00"/>
                </a:highlight>
                <a:latin typeface="KoPub돋움체 Medium"/>
              </a:rPr>
              <a:t>증빙서류 제출 불필요</a:t>
            </a:r>
          </a:p>
        </p:txBody>
      </p:sp>
    </p:spTree>
    <p:extLst>
      <p:ext uri="{BB962C8B-B14F-4D97-AF65-F5344CB8AC3E}">
        <p14:creationId xmlns:p14="http://schemas.microsoft.com/office/powerpoint/2010/main" val="21882253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그림 31">
            <a:extLst>
              <a:ext uri="{FF2B5EF4-FFF2-40B4-BE49-F238E27FC236}">
                <a16:creationId xmlns:a16="http://schemas.microsoft.com/office/drawing/2014/main" id="{409A45DF-C270-49C2-B85E-C1501B1431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569"/>
          <a:stretch/>
        </p:blipFill>
        <p:spPr>
          <a:xfrm>
            <a:off x="283029" y="2010526"/>
            <a:ext cx="8022073" cy="15394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3"/>
          <a:srcRect l="60498" b="18056"/>
          <a:stretch/>
        </p:blipFill>
        <p:spPr>
          <a:xfrm>
            <a:off x="5632262" y="1959172"/>
            <a:ext cx="2640155" cy="1582203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4CBE6D-02D8-4103-B629-7BE51E4B4556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E6B729">
                    <a:lumMod val="60000"/>
                    <a:lumOff val="40000"/>
                  </a:srgb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E6B729">
                    <a:lumMod val="60000"/>
                    <a:lumOff val="40000"/>
                  </a:srgb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23605" y="1351854"/>
            <a:ext cx="3573625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의 학력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경력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주요 연구수행 실적을 </a:t>
            </a: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입력하는 화면입니다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kumimoji="0" lang="en-US" altLang="ko-KR" sz="7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공동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위탁연구책임자의 학력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경력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주요연구수행 실적 입력 및 연구실적 증빙자료의 경우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연구개발계획서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-PART2(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본문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1)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의 첨부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연구실적 증빙자료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 첨부하여 제출하여 주시기 바랍니다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lvl="0">
              <a:spcBef>
                <a:spcPts val="200"/>
              </a:spcBef>
              <a:defRPr/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일반연구원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참여연구원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연구지원인력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비영리법인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08000" lvl="0">
              <a:spcBef>
                <a:spcPts val="200"/>
              </a:spcBef>
              <a:defRPr/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연구부서에 소속된 연구지원인력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lvl="0">
              <a:spcBef>
                <a:spcPts val="200"/>
              </a:spcBef>
              <a:defRPr/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참여연구원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공동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은 선택하지 않습니다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연구원 구성 항목 중 연구책임자 연구업적의             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상세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팝업창이 뜨면 국가연구자정보시스템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(NRI)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 기 등록한 정보를 항목별로 조회하여 선택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                ※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세부 항목별 입력방법은 다음 페이지 참조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정보를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미입력하였거나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수정이 필요한 경우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연구자정보시스템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이동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클릭하여 입력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수정합니다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lvl="0" indent="-175496">
              <a:spcBef>
                <a:spcPts val="488"/>
              </a:spcBef>
              <a:buFont typeface="+mj-ea"/>
              <a:buAutoNum type="circleNumDbPlain"/>
              <a:defRPr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항목별 내용 입력완료 후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닫기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클릭하면 팝업창이 닫힙니다</a:t>
            </a: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kumimoji="0" lang="ko-KR" altLang="en-US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78F98B-919E-4EB3-AC4F-326026B87B47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2400" noProof="0" dirty="0">
                <a:solidFill>
                  <a:prstClr val="black">
                    <a:lumMod val="65000"/>
                    <a:lumOff val="3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5-1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  <a:lumOff val="25000"/>
                </a:prstClr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2732BE9-9803-44D6-B43E-918831B9D0BB}"/>
              </a:ext>
            </a:extLst>
          </p:cNvPr>
          <p:cNvSpPr/>
          <p:nvPr/>
        </p:nvSpPr>
        <p:spPr>
          <a:xfrm>
            <a:off x="354646" y="2019852"/>
            <a:ext cx="645415" cy="22798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6" name="TextBox 25"/>
          <p:cNvSpPr txBox="1"/>
          <p:nvPr/>
        </p:nvSpPr>
        <p:spPr>
          <a:xfrm>
            <a:off x="182427" y="1541106"/>
            <a:ext cx="7631611" cy="388568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☞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연구업적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은 연구기관 화면 내 모든 항목 작성 및 저장 후 입력이 가능합니다</a:t>
            </a:r>
            <a:r>
              <a:rPr lang="en-US" altLang="ko-KR" sz="14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</a:t>
            </a:r>
            <a:endParaRPr lang="ko-KR" altLang="en-US" sz="1400" dirty="0"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5BA93457-2969-4330-87ED-4463126A5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D704587A-48DF-4E61-9063-189454FF115B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3F642EE-D825-4DB3-B4DA-7AF442F232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915" y="2958386"/>
            <a:ext cx="5640434" cy="3619477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DED6A83E-196E-44A6-BBD0-0188868BE6F7}"/>
              </a:ext>
            </a:extLst>
          </p:cNvPr>
          <p:cNvGrpSpPr/>
          <p:nvPr/>
        </p:nvGrpSpPr>
        <p:grpSpPr>
          <a:xfrm>
            <a:off x="760036" y="2711276"/>
            <a:ext cx="6561613" cy="3866587"/>
            <a:chOff x="760036" y="2711276"/>
            <a:chExt cx="6561613" cy="3866587"/>
          </a:xfrm>
        </p:grpSpPr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E342873-F3CB-44ED-BCE0-D80FB4D29F3B}"/>
                </a:ext>
              </a:extLst>
            </p:cNvPr>
            <p:cNvSpPr/>
            <p:nvPr/>
          </p:nvSpPr>
          <p:spPr>
            <a:xfrm>
              <a:off x="6449168" y="2940572"/>
              <a:ext cx="872481" cy="293708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13" dirty="0"/>
            </a:p>
          </p:txBody>
        </p:sp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BDDED9C1-2BEF-486A-893C-9D74B242FE85}"/>
                </a:ext>
              </a:extLst>
            </p:cNvPr>
            <p:cNvSpPr/>
            <p:nvPr/>
          </p:nvSpPr>
          <p:spPr>
            <a:xfrm>
              <a:off x="6449168" y="2711276"/>
              <a:ext cx="164992" cy="154884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54" dirty="0"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</a:t>
              </a:r>
              <a:endParaRPr lang="ko-KR" altLang="en-US" sz="854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FD3B922-82C4-4ACE-8DF1-B1392591359F}"/>
                </a:ext>
              </a:extLst>
            </p:cNvPr>
            <p:cNvSpPr/>
            <p:nvPr/>
          </p:nvSpPr>
          <p:spPr>
            <a:xfrm>
              <a:off x="760036" y="2948588"/>
              <a:ext cx="5774988" cy="3629275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8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9CEB695-B35C-42D9-A784-637D1D842B2F}"/>
                </a:ext>
              </a:extLst>
            </p:cNvPr>
            <p:cNvSpPr/>
            <p:nvPr/>
          </p:nvSpPr>
          <p:spPr>
            <a:xfrm>
              <a:off x="948579" y="3227840"/>
              <a:ext cx="5243948" cy="234311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8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7D1015B-D4DA-48AA-AAB8-453D500444B4}"/>
                </a:ext>
              </a:extLst>
            </p:cNvPr>
            <p:cNvSpPr/>
            <p:nvPr/>
          </p:nvSpPr>
          <p:spPr>
            <a:xfrm>
              <a:off x="2094455" y="3764589"/>
              <a:ext cx="647164" cy="36474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BBEB714-3502-4171-94AD-7C6B0D38E635}"/>
                </a:ext>
              </a:extLst>
            </p:cNvPr>
            <p:cNvSpPr/>
            <p:nvPr/>
          </p:nvSpPr>
          <p:spPr>
            <a:xfrm>
              <a:off x="2034636" y="4583535"/>
              <a:ext cx="766801" cy="60140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6BD57E5A-5599-41EB-A504-B7313593CDA7}"/>
                </a:ext>
              </a:extLst>
            </p:cNvPr>
            <p:cNvSpPr/>
            <p:nvPr/>
          </p:nvSpPr>
          <p:spPr>
            <a:xfrm>
              <a:off x="800255" y="3065631"/>
              <a:ext cx="146250" cy="164561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54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2</a:t>
              </a:r>
              <a:endParaRPr kumimoji="0" lang="ko-KR" altLang="en-US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B3F1971-10E1-47C6-9975-6A61EA30F1F3}"/>
                </a:ext>
              </a:extLst>
            </p:cNvPr>
            <p:cNvSpPr/>
            <p:nvPr/>
          </p:nvSpPr>
          <p:spPr>
            <a:xfrm>
              <a:off x="5839349" y="6218476"/>
              <a:ext cx="581475" cy="281878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8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E12837AC-97AC-4747-B03F-1898EC6DFAF3}"/>
                </a:ext>
              </a:extLst>
            </p:cNvPr>
            <p:cNvSpPr/>
            <p:nvPr/>
          </p:nvSpPr>
          <p:spPr>
            <a:xfrm>
              <a:off x="6046277" y="5998753"/>
              <a:ext cx="146250" cy="164561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54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3</a:t>
              </a:r>
              <a:endParaRPr kumimoji="0" lang="ko-KR" altLang="en-US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4D110AB-9F1A-4E9D-9BDE-D5A81D5B60BF}"/>
                </a:ext>
              </a:extLst>
            </p:cNvPr>
            <p:cNvSpPr/>
            <p:nvPr/>
          </p:nvSpPr>
          <p:spPr>
            <a:xfrm>
              <a:off x="843885" y="6223883"/>
              <a:ext cx="1116345" cy="259846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8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E12837AC-97AC-4747-B03F-1898EC6DFAF3}"/>
                </a:ext>
              </a:extLst>
            </p:cNvPr>
            <p:cNvSpPr/>
            <p:nvPr/>
          </p:nvSpPr>
          <p:spPr>
            <a:xfrm>
              <a:off x="824037" y="5988593"/>
              <a:ext cx="146250" cy="164561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54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4</a:t>
              </a:r>
              <a:endParaRPr kumimoji="0" lang="ko-KR" altLang="en-US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BEB714-3502-4171-94AD-7C6B0D38E635}"/>
                </a:ext>
              </a:extLst>
            </p:cNvPr>
            <p:cNvSpPr/>
            <p:nvPr/>
          </p:nvSpPr>
          <p:spPr>
            <a:xfrm>
              <a:off x="4865461" y="4764310"/>
              <a:ext cx="766801" cy="1718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31" name="그림 30">
            <a:extLst>
              <a:ext uri="{FF2B5EF4-FFF2-40B4-BE49-F238E27FC236}">
                <a16:creationId xmlns:a16="http://schemas.microsoft.com/office/drawing/2014/main" id="{FFFBDC9B-5499-4005-9C75-77DF7BB600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69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56" y="1680073"/>
            <a:ext cx="7324693" cy="4713543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4CBE6D-02D8-4103-B629-7BE51E4B4556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E6B729">
                    <a:lumMod val="60000"/>
                    <a:lumOff val="40000"/>
                  </a:srgb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연구책임자의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학력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정보를 입력하는 화면입니다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 연구업적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팝업창에서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학력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탭을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클릭합니다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8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 기 등록한 정보가 조회됩니다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학력 정보 앞의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체크박스를 클릭합니다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8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40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</a:t>
            </a:r>
            <a:r>
              <a:rPr kumimoji="0" lang="ko-KR" altLang="en-US" sz="140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</a:t>
            </a:r>
            <a:r>
              <a:rPr kumimoji="0" lang="ko-KR" altLang="en-US" sz="1400" i="0" u="none" strike="noStrike" kern="1200" cap="none" spc="0" normalizeH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기 등록한 정보가 과제지원시스템에  반영됩니다</a:t>
            </a:r>
            <a:r>
              <a:rPr kumimoji="0" lang="en-US" altLang="ko-KR" sz="1400" i="0" u="none" strike="noStrike" kern="1200" cap="none" spc="0" normalizeH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800" i="0" u="none" strike="noStrike" kern="1200" cap="none" spc="0" normalizeH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400" i="0" u="sng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체크박스를 선택한 후 반드시 </a:t>
            </a:r>
            <a:r>
              <a:rPr kumimoji="0" lang="en-US" altLang="ko-KR" sz="1400" i="0" u="sng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kumimoji="0" lang="ko-KR" altLang="en-US" sz="1400" i="0" u="sng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kumimoji="0" lang="en-US" altLang="ko-KR" sz="1400" i="0" u="sng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kumimoji="0" lang="ko-KR" altLang="en-US" sz="1400" i="0" u="sng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</a:t>
            </a:r>
            <a:r>
              <a:rPr kumimoji="0" lang="ko-KR" altLang="en-US" sz="1400" i="0" u="sng" strike="noStrike" kern="1200" cap="none" spc="0" normalizeH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ko-KR" altLang="en-US" sz="1400" i="0" u="sng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클릭합니다</a:t>
            </a:r>
            <a:r>
              <a:rPr kumimoji="0" lang="en-US" altLang="ko-KR" sz="140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r>
              <a:rPr kumimoji="0" lang="en-US" altLang="ko-KR" sz="140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40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 </a:t>
            </a:r>
            <a:r>
              <a:rPr lang="ko-KR" altLang="en-US" sz="140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 입력한 정보가 과제지원시스템에 반영된 상태로 저장되어야 합니다</a:t>
            </a:r>
            <a:r>
              <a:rPr kumimoji="0" lang="en-US" altLang="ko-KR" sz="140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kumimoji="0" lang="ko-KR" altLang="en-US" sz="140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 버튼 </a:t>
            </a:r>
            <a:r>
              <a:rPr kumimoji="0" lang="ko-KR" altLang="en-US" sz="140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미클릭</a:t>
            </a:r>
            <a:r>
              <a:rPr kumimoji="0" lang="ko-KR" altLang="en-US" sz="140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시 </a:t>
            </a:r>
            <a:r>
              <a:rPr lang="ko-KR" altLang="en-US" sz="140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과제지원시스템으로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kumimoji="0" lang="ko-KR" altLang="en-US" sz="140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되지 않음</a:t>
            </a:r>
            <a:r>
              <a:rPr kumimoji="0" lang="en-US" altLang="ko-KR" sz="140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).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8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  <a:defRPr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정보를 미 입력하였거나 수정이 필요한 경우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연구자정보시스템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이동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클릭하여 입력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수정합니다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kumimoji="0" lang="ko-KR" altLang="en-US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D8BCE8-F86F-4DFB-BECA-9AF6257FB064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5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-2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  <a:lumOff val="25000"/>
                </a:prstClr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FD3B922-82C4-4ACE-8DF1-B1392591359F}"/>
              </a:ext>
            </a:extLst>
          </p:cNvPr>
          <p:cNvSpPr/>
          <p:nvPr/>
        </p:nvSpPr>
        <p:spPr>
          <a:xfrm>
            <a:off x="733457" y="1680073"/>
            <a:ext cx="7324692" cy="474499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88BB336-5CDE-48D1-B8C9-4560E81BA1AD}"/>
              </a:ext>
            </a:extLst>
          </p:cNvPr>
          <p:cNvSpPr/>
          <p:nvPr/>
        </p:nvSpPr>
        <p:spPr>
          <a:xfrm>
            <a:off x="1640758" y="2051191"/>
            <a:ext cx="429113" cy="22173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1448854" y="195535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1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903865" y="303162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2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7464326" y="5807063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4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88BB336-5CDE-48D1-B8C9-4560E81BA1AD}"/>
              </a:ext>
            </a:extLst>
          </p:cNvPr>
          <p:cNvSpPr/>
          <p:nvPr/>
        </p:nvSpPr>
        <p:spPr>
          <a:xfrm>
            <a:off x="7300382" y="6026938"/>
            <a:ext cx="594135" cy="24995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88BB336-5CDE-48D1-B8C9-4560E81BA1AD}"/>
              </a:ext>
            </a:extLst>
          </p:cNvPr>
          <p:cNvSpPr/>
          <p:nvPr/>
        </p:nvSpPr>
        <p:spPr>
          <a:xfrm>
            <a:off x="1006164" y="3243146"/>
            <a:ext cx="254478" cy="28882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551" y="3296014"/>
            <a:ext cx="3152259" cy="20002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033" y="3284325"/>
            <a:ext cx="190500" cy="247650"/>
          </a:xfrm>
          <a:prstGeom prst="rect">
            <a:avLst/>
          </a:prstGeom>
        </p:spPr>
      </p:pic>
      <p:cxnSp>
        <p:nvCxnSpPr>
          <p:cNvPr id="11" name="직선 화살표 연결선 10"/>
          <p:cNvCxnSpPr/>
          <p:nvPr/>
        </p:nvCxnSpPr>
        <p:spPr>
          <a:xfrm>
            <a:off x="3554730" y="2836039"/>
            <a:ext cx="2201961" cy="0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3587788" y="2347737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54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46759" y="2436291"/>
            <a:ext cx="16722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C0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 </a:t>
            </a:r>
            <a:r>
              <a:rPr lang="ko-KR" altLang="en-US" sz="1200" dirty="0">
                <a:solidFill>
                  <a:srgbClr val="C0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 등록 정보 반영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D4D110AB-9F1A-4E9D-9BDE-D5A81D5B60BF}"/>
              </a:ext>
            </a:extLst>
          </p:cNvPr>
          <p:cNvSpPr/>
          <p:nvPr/>
        </p:nvSpPr>
        <p:spPr>
          <a:xfrm>
            <a:off x="837743" y="6057437"/>
            <a:ext cx="1326337" cy="227923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>
              <a:solidFill>
                <a:prstClr val="white"/>
              </a:solidFill>
              <a:latin typeface="Century Gothic" panose="020B0502020202020204"/>
              <a:ea typeface="맑은 고딕" panose="020B0503020000020004" pitchFamily="50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DA267025-F215-4518-9250-B18708A847A2}"/>
              </a:ext>
            </a:extLst>
          </p:cNvPr>
          <p:cNvSpPr/>
          <p:nvPr/>
        </p:nvSpPr>
        <p:spPr>
          <a:xfrm>
            <a:off x="1339416" y="584552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5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397404" y="3295825"/>
            <a:ext cx="3116406" cy="197025"/>
          </a:xfrm>
          <a:prstGeom prst="rect">
            <a:avLst/>
          </a:prstGeom>
          <a:solidFill>
            <a:srgbClr val="FFFF00">
              <a:alpha val="25000"/>
            </a:srgbClr>
          </a:solidFill>
          <a:ln w="9525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/>
          </a:p>
        </p:txBody>
      </p:sp>
      <p:sp>
        <p:nvSpPr>
          <p:cNvPr id="29" name="직사각형 28"/>
          <p:cNvSpPr/>
          <p:nvPr/>
        </p:nvSpPr>
        <p:spPr>
          <a:xfrm>
            <a:off x="4717611" y="3277951"/>
            <a:ext cx="2749989" cy="218088"/>
          </a:xfrm>
          <a:prstGeom prst="rect">
            <a:avLst/>
          </a:prstGeom>
          <a:solidFill>
            <a:srgbClr val="FFFF00">
              <a:alpha val="25000"/>
            </a:srgbClr>
          </a:solidFill>
          <a:ln w="9525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/>
          </a:p>
        </p:txBody>
      </p:sp>
      <p:cxnSp>
        <p:nvCxnSpPr>
          <p:cNvPr id="41" name="직선 연결선 40"/>
          <p:cNvCxnSpPr/>
          <p:nvPr/>
        </p:nvCxnSpPr>
        <p:spPr>
          <a:xfrm>
            <a:off x="4198119" y="3952635"/>
            <a:ext cx="728149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4198119" y="3531975"/>
            <a:ext cx="0" cy="42066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/>
          <p:nvPr/>
        </p:nvCxnSpPr>
        <p:spPr>
          <a:xfrm flipV="1">
            <a:off x="4913349" y="3531975"/>
            <a:ext cx="0" cy="420661"/>
          </a:xfrm>
          <a:prstGeom prst="straightConnector1">
            <a:avLst/>
          </a:prstGeom>
          <a:ln w="1905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866671" y="4026684"/>
            <a:ext cx="55399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C0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체크박스 선택 → </a:t>
            </a:r>
            <a:r>
              <a:rPr lang="en-US" altLang="ko-KR" sz="1200" dirty="0">
                <a:solidFill>
                  <a:srgbClr val="C0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</a:t>
            </a:r>
            <a:r>
              <a:rPr lang="ko-KR" altLang="en-US" sz="1200" dirty="0">
                <a:solidFill>
                  <a:srgbClr val="C0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에서 기 입력한 정보 반영 → </a:t>
            </a:r>
            <a:r>
              <a:rPr lang="ko-KR" altLang="en-US" sz="12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아래 </a:t>
            </a:r>
            <a:r>
              <a:rPr lang="en-US" altLang="ko-KR" sz="12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lang="en-US" altLang="ko-KR" sz="12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2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 반드시 클릭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BB9C37D7-96A3-4344-A33C-AA1EA8A6F083}"/>
              </a:ext>
            </a:extLst>
          </p:cNvPr>
          <p:cNvSpPr/>
          <p:nvPr/>
        </p:nvSpPr>
        <p:spPr>
          <a:xfrm>
            <a:off x="2562893" y="2679744"/>
            <a:ext cx="955093" cy="246460"/>
          </a:xfrm>
          <a:prstGeom prst="rect">
            <a:avLst/>
          </a:prstGeom>
          <a:solidFill>
            <a:srgbClr val="FFFF00">
              <a:alpha val="25000"/>
            </a:srgbClr>
          </a:solidFill>
          <a:ln w="9525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BB9C37D7-96A3-4344-A33C-AA1EA8A6F083}"/>
              </a:ext>
            </a:extLst>
          </p:cNvPr>
          <p:cNvSpPr/>
          <p:nvPr/>
        </p:nvSpPr>
        <p:spPr>
          <a:xfrm>
            <a:off x="5782091" y="2679744"/>
            <a:ext cx="955093" cy="246460"/>
          </a:xfrm>
          <a:prstGeom prst="rect">
            <a:avLst/>
          </a:prstGeom>
          <a:solidFill>
            <a:srgbClr val="FFFF00">
              <a:alpha val="25000"/>
            </a:srgbClr>
          </a:solidFill>
          <a:ln w="9525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1753670" y="409620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54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2D5869DD-9349-4A6A-A06E-D775B782A1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7" name="직사각형 36">
            <a:extLst>
              <a:ext uri="{FF2B5EF4-FFF2-40B4-BE49-F238E27FC236}">
                <a16:creationId xmlns:a16="http://schemas.microsoft.com/office/drawing/2014/main" id="{0B3E517C-93F4-4461-9423-2A144A6D0412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C63CABE2-E21F-4E40-B8E2-2319FFA1363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121" t="8407" r="4056" b="86637"/>
          <a:stretch/>
        </p:blipFill>
        <p:spPr>
          <a:xfrm>
            <a:off x="3434080" y="2060907"/>
            <a:ext cx="4481195" cy="24646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A9CB3D38-3145-4791-89ED-E2E2EF203E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205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22" y="1724736"/>
            <a:ext cx="7238540" cy="4708940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4CBE6D-02D8-4103-B629-7BE51E4B4556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E6B729">
                    <a:lumMod val="60000"/>
                    <a:lumOff val="40000"/>
                  </a:srgb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연구책임자의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경력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정보를 입력하는 화면입니다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 연구업적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팝업창에서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경력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탭을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클릭합니다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 기 등록한 정보가 조회됩니다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등록하고자 하는 주요 경력 정보 앞의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체크박스를 클릭합니다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    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경력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정보는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소속부서 정보를 </a:t>
            </a:r>
            <a:r>
              <a:rPr kumimoji="0" lang="ko-KR" altLang="en-US" sz="1400" b="1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입력하셔야만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저장이 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</a:t>
            </a:r>
            <a:r>
              <a:rPr kumimoji="0" lang="en-US" altLang="ko-KR" sz="140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대학의 경우 학과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학부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등</a:t>
            </a:r>
            <a:r>
              <a:rPr lang="en-US" altLang="ko-KR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예</a:t>
            </a:r>
            <a:r>
              <a:rPr lang="en-US" altLang="ko-KR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00</a:t>
            </a:r>
            <a:r>
              <a:rPr lang="ko-KR" altLang="en-US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 </a:t>
            </a:r>
            <a:r>
              <a:rPr lang="en-US" altLang="ko-KR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00</a:t>
            </a:r>
            <a:r>
              <a:rPr lang="ko-KR" altLang="en-US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 교수</a:t>
            </a:r>
            <a:r>
              <a:rPr lang="en-US" altLang="ko-KR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  <a:defRPr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 기 등록한 정보가 과제지원시스템에       반영됩니다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kumimoji="0" lang="en-US" altLang="ko-KR" sz="1400" b="1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  <a:defRPr/>
            </a:pPr>
            <a:r>
              <a:rPr lang="ko-KR" altLang="en-US" sz="1400" b="1" u="sng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체크박스를 선택한 후 반드시 </a:t>
            </a:r>
            <a:r>
              <a:rPr lang="en-US" altLang="ko-KR" sz="1400" b="1" u="sng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u="sng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lang="en-US" altLang="ko-KR" sz="1400" b="1" u="sng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u="sng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00FF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 입력한 정보가 과제지원시스템에 반영된 상태로 저장되어야 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 버튼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미클릭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시 과제지원시스템으로 저장되지 않음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).</a:t>
            </a: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  <a:defRPr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정보를 미 입력하였거나 수정이 필요한 경우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연구자정보시스템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이동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클릭하여 입력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수정합니다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</a:t>
            </a: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kumimoji="0" lang="ko-KR" altLang="en-US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D8BCE8-F86F-4DFB-BECA-9AF6257FB064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접수화면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</a:t>
            </a:r>
            <a:r>
              <a:rPr kumimoji="0" lang="en-US" altLang="ko-KR" sz="24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kumimoji="0" lang="ko-KR" altLang="en-US" sz="24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5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-3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  <a:lumOff val="25000"/>
                </a:prstClr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FD3B922-82C4-4ACE-8DF1-B1392591359F}"/>
              </a:ext>
            </a:extLst>
          </p:cNvPr>
          <p:cNvSpPr/>
          <p:nvPr/>
        </p:nvSpPr>
        <p:spPr>
          <a:xfrm>
            <a:off x="655149" y="1696999"/>
            <a:ext cx="7261413" cy="474499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88BB336-5CDE-48D1-B8C9-4560E81BA1AD}"/>
              </a:ext>
            </a:extLst>
          </p:cNvPr>
          <p:cNvSpPr/>
          <p:nvPr/>
        </p:nvSpPr>
        <p:spPr>
          <a:xfrm>
            <a:off x="2019992" y="2084741"/>
            <a:ext cx="457199" cy="2428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1952038" y="193563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1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983427" y="3029233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2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7391107" y="580736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4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88BB336-5CDE-48D1-B8C9-4560E81BA1AD}"/>
              </a:ext>
            </a:extLst>
          </p:cNvPr>
          <p:cNvSpPr/>
          <p:nvPr/>
        </p:nvSpPr>
        <p:spPr>
          <a:xfrm>
            <a:off x="7146846" y="6035704"/>
            <a:ext cx="641730" cy="28187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88BB336-5CDE-48D1-B8C9-4560E81BA1AD}"/>
              </a:ext>
            </a:extLst>
          </p:cNvPr>
          <p:cNvSpPr/>
          <p:nvPr/>
        </p:nvSpPr>
        <p:spPr>
          <a:xfrm>
            <a:off x="983427" y="3235368"/>
            <a:ext cx="215180" cy="32248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486" y="3279389"/>
            <a:ext cx="3152259" cy="200025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020" y="3294187"/>
            <a:ext cx="3152259" cy="200025"/>
          </a:xfrm>
          <a:prstGeom prst="rect">
            <a:avLst/>
          </a:prstGeom>
        </p:spPr>
      </p:pic>
      <p:cxnSp>
        <p:nvCxnSpPr>
          <p:cNvPr id="21" name="직선 화살표 연결선 20"/>
          <p:cNvCxnSpPr/>
          <p:nvPr/>
        </p:nvCxnSpPr>
        <p:spPr>
          <a:xfrm>
            <a:off x="3281680" y="2856359"/>
            <a:ext cx="2201961" cy="0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3409750" y="239369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54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68721" y="2482249"/>
            <a:ext cx="16722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C0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 </a:t>
            </a:r>
            <a:r>
              <a:rPr lang="ko-KR" altLang="en-US" sz="1200" dirty="0">
                <a:solidFill>
                  <a:srgbClr val="C0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 등록 정보 반영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D4D110AB-9F1A-4E9D-9BDE-D5A81D5B60BF}"/>
              </a:ext>
            </a:extLst>
          </p:cNvPr>
          <p:cNvSpPr/>
          <p:nvPr/>
        </p:nvSpPr>
        <p:spPr>
          <a:xfrm>
            <a:off x="837743" y="6057437"/>
            <a:ext cx="1326337" cy="25984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>
              <a:solidFill>
                <a:prstClr val="white"/>
              </a:solidFill>
              <a:latin typeface="Century Gothic" panose="020B0502020202020204"/>
              <a:ea typeface="맑은 고딕" panose="020B0503020000020004" pitchFamily="50" charset="-127"/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DA267025-F215-4518-9250-B18708A847A2}"/>
              </a:ext>
            </a:extLst>
          </p:cNvPr>
          <p:cNvSpPr/>
          <p:nvPr/>
        </p:nvSpPr>
        <p:spPr>
          <a:xfrm>
            <a:off x="1339416" y="584552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5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289340" y="3294701"/>
            <a:ext cx="3116406" cy="197025"/>
          </a:xfrm>
          <a:prstGeom prst="rect">
            <a:avLst/>
          </a:prstGeom>
          <a:solidFill>
            <a:srgbClr val="FFFF00">
              <a:alpha val="25000"/>
            </a:srgbClr>
          </a:solidFill>
          <a:ln w="9525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/>
          </a:p>
        </p:txBody>
      </p:sp>
      <p:sp>
        <p:nvSpPr>
          <p:cNvPr id="30" name="직사각형 29"/>
          <p:cNvSpPr/>
          <p:nvPr/>
        </p:nvSpPr>
        <p:spPr>
          <a:xfrm>
            <a:off x="4585531" y="3288110"/>
            <a:ext cx="2785256" cy="221365"/>
          </a:xfrm>
          <a:prstGeom prst="rect">
            <a:avLst/>
          </a:prstGeom>
          <a:solidFill>
            <a:srgbClr val="FFFF00">
              <a:alpha val="25000"/>
            </a:srgbClr>
          </a:solidFill>
          <a:ln w="9525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/>
          </a:p>
        </p:txBody>
      </p:sp>
      <p:cxnSp>
        <p:nvCxnSpPr>
          <p:cNvPr id="31" name="직선 연결선 30"/>
          <p:cNvCxnSpPr/>
          <p:nvPr/>
        </p:nvCxnSpPr>
        <p:spPr>
          <a:xfrm>
            <a:off x="4086359" y="3983115"/>
            <a:ext cx="728149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4086359" y="3562455"/>
            <a:ext cx="0" cy="42066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 flipV="1">
            <a:off x="4801589" y="3562455"/>
            <a:ext cx="0" cy="420661"/>
          </a:xfrm>
          <a:prstGeom prst="straightConnector1">
            <a:avLst/>
          </a:prstGeom>
          <a:ln w="1905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B9C37D7-96A3-4344-A33C-AA1EA8A6F083}"/>
              </a:ext>
            </a:extLst>
          </p:cNvPr>
          <p:cNvSpPr/>
          <p:nvPr/>
        </p:nvSpPr>
        <p:spPr>
          <a:xfrm>
            <a:off x="2330483" y="2710224"/>
            <a:ext cx="955093" cy="246460"/>
          </a:xfrm>
          <a:prstGeom prst="rect">
            <a:avLst/>
          </a:prstGeom>
          <a:solidFill>
            <a:srgbClr val="FFFF00">
              <a:alpha val="25000"/>
            </a:srgbClr>
          </a:solidFill>
          <a:ln w="9525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BB9C37D7-96A3-4344-A33C-AA1EA8A6F083}"/>
              </a:ext>
            </a:extLst>
          </p:cNvPr>
          <p:cNvSpPr/>
          <p:nvPr/>
        </p:nvSpPr>
        <p:spPr>
          <a:xfrm>
            <a:off x="5524281" y="2710224"/>
            <a:ext cx="955093" cy="246460"/>
          </a:xfrm>
          <a:prstGeom prst="rect">
            <a:avLst/>
          </a:prstGeom>
          <a:solidFill>
            <a:srgbClr val="FFFF00">
              <a:alpha val="25000"/>
            </a:srgbClr>
          </a:solidFill>
          <a:ln w="9525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1477501" y="406203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54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77247" y="4031147"/>
            <a:ext cx="55399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C0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체크박스 선택 → </a:t>
            </a:r>
            <a:r>
              <a:rPr lang="en-US" altLang="ko-KR" sz="1200" dirty="0">
                <a:solidFill>
                  <a:srgbClr val="C0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NRI</a:t>
            </a:r>
            <a:r>
              <a:rPr lang="ko-KR" altLang="en-US" sz="1200" dirty="0">
                <a:solidFill>
                  <a:srgbClr val="C0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에서 기 입력한 정보 반영 → </a:t>
            </a:r>
            <a:r>
              <a:rPr lang="ko-KR" altLang="en-US" sz="12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아래 </a:t>
            </a:r>
            <a:r>
              <a:rPr lang="en-US" altLang="ko-KR" sz="12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lang="en-US" altLang="ko-KR" sz="12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2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 반드시 클릭</a:t>
            </a: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EBCCC9B8-3435-409F-816B-E5C87F78E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EE9B2DD1-C73F-4CEB-8295-FC17F7D27B12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06252CC6-E7C6-4000-AB80-5A3126D8FE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121" t="8407" r="4056" b="86637"/>
          <a:stretch/>
        </p:blipFill>
        <p:spPr>
          <a:xfrm>
            <a:off x="3421380" y="2105357"/>
            <a:ext cx="4481195" cy="24646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86AC9E10-1AFA-4C84-A4DE-5330E575D1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68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41" y="1561101"/>
            <a:ext cx="7440222" cy="4913168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4CBE6D-02D8-4103-B629-7BE51E4B4556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164237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E6B729">
                    <a:lumMod val="60000"/>
                    <a:lumOff val="40000"/>
                  </a:srgb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456589"/>
            <a:ext cx="8269647" cy="5290200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164237"/>
            <a:ext cx="3573624" cy="5582552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연구책임자의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주요</a:t>
            </a:r>
            <a:r>
              <a:rPr kumimoji="0" lang="ko-KR" altLang="en-US" sz="1400" b="1" i="0" u="none" strike="noStrike" kern="1200" cap="none" spc="0" normalizeH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연구수행 실적</a:t>
            </a:r>
            <a:r>
              <a:rPr kumimoji="0" lang="en-US" altLang="ko-KR" sz="1400" b="1" i="0" u="none" strike="noStrike" kern="1200" cap="none" spc="0" normalizeH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최근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3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년 이내 수행완료 과제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 </a:t>
            </a:r>
            <a:r>
              <a:rPr kumimoji="0" lang="ko-KR" altLang="en-US" sz="1400" b="1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연구개시일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기준 수행 중 과제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 중 과제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를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입력하는 화면입니다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1)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수행완료과제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최근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3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년 이내에 연구책임자 또는 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공동연구원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이상으로 참여한 종료된 타 연구사업 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2)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수행 중 과제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연구개시일 기준으로 수행 중인   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타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연구사업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3)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 중 과제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현재 신청 중인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선정결과가 나오지 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않은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타 연구사업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9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 연구업적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팝업창에서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주요 연구수행 실적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탭을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클릭합니다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marR="0" lvl="0" indent="-175496" algn="l" defTabSz="457200" rtl="0" eaLnBrk="1" fontAlgn="auto" latinLnBrk="0" hangingPunct="1">
              <a:lnSpc>
                <a:spcPct val="9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7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9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필수입력 정보를 모두 입력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9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marR="0" lvl="0" indent="-175496" algn="l" defTabSz="457200" rtl="0" eaLnBrk="1" fontAlgn="auto" latinLnBrk="0" hangingPunct="1">
              <a:lnSpc>
                <a:spcPct val="9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               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동일한 방법으로 과제정보를 추가합니다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marR="0" lvl="0" indent="-175496" algn="l" defTabSz="457200" rtl="0" eaLnBrk="1" fontAlgn="auto" latinLnBrk="0" hangingPunct="1">
              <a:lnSpc>
                <a:spcPct val="90000"/>
              </a:lnSpc>
              <a:spcBef>
                <a:spcPts val="488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lvl="0" indent="-175496">
              <a:lnSpc>
                <a:spcPct val="90000"/>
              </a:lnSpc>
              <a:spcBef>
                <a:spcPts val="488"/>
              </a:spcBef>
              <a:buFont typeface="+mj-ea"/>
              <a:buAutoNum type="circleNumDbPlain"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동일한 방법으로 대표적 논문 실적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~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기타실적 탭을 입력합니다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164636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kumimoji="0" lang="ko-KR" altLang="en-US" sz="1400" b="0" i="0" u="none" strike="noStrike" kern="1200" cap="none" spc="0" normalizeH="0" baseline="0" noProof="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D8BCE8-F86F-4DFB-BECA-9AF6257FB064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noProof="0" dirty="0">
                <a:solidFill>
                  <a:prstClr val="black">
                    <a:lumMod val="65000"/>
                    <a:lumOff val="3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연구기관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5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-4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  <a:lumOff val="25000"/>
                </a:prstClr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C4992C2-3CE2-4557-BF24-0FDFAC5F75C3}"/>
              </a:ext>
            </a:extLst>
          </p:cNvPr>
          <p:cNvSpPr/>
          <p:nvPr/>
        </p:nvSpPr>
        <p:spPr>
          <a:xfrm>
            <a:off x="378941" y="1561101"/>
            <a:ext cx="7488194" cy="491316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568C6D8C-FF77-449A-BED1-72667961AF25}"/>
              </a:ext>
            </a:extLst>
          </p:cNvPr>
          <p:cNvSpPr/>
          <p:nvPr/>
        </p:nvSpPr>
        <p:spPr>
          <a:xfrm>
            <a:off x="2015158" y="1810138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1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4BBAF894-C0B6-48F0-965D-C712E0023A7C}"/>
              </a:ext>
            </a:extLst>
          </p:cNvPr>
          <p:cNvSpPr/>
          <p:nvPr/>
        </p:nvSpPr>
        <p:spPr>
          <a:xfrm>
            <a:off x="705352" y="415537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3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6C49707-6F1B-4A5E-AC3A-10DFC5936446}"/>
              </a:ext>
            </a:extLst>
          </p:cNvPr>
          <p:cNvSpPr/>
          <p:nvPr/>
        </p:nvSpPr>
        <p:spPr>
          <a:xfrm>
            <a:off x="7040230" y="6057428"/>
            <a:ext cx="641730" cy="28187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7925615-7255-42E8-AE9A-708FA1F5FBC6}"/>
              </a:ext>
            </a:extLst>
          </p:cNvPr>
          <p:cNvSpPr/>
          <p:nvPr/>
        </p:nvSpPr>
        <p:spPr>
          <a:xfrm>
            <a:off x="493416" y="4024108"/>
            <a:ext cx="7266777" cy="236441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2D4D1B8-E4B1-4DB1-B4D4-5B7C6B335155}"/>
              </a:ext>
            </a:extLst>
          </p:cNvPr>
          <p:cNvSpPr/>
          <p:nvPr/>
        </p:nvSpPr>
        <p:spPr>
          <a:xfrm>
            <a:off x="6942051" y="2273978"/>
            <a:ext cx="628729" cy="24495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FCE3B138-95C8-4473-B04E-8E072F46EEC3}"/>
              </a:ext>
            </a:extLst>
          </p:cNvPr>
          <p:cNvSpPr/>
          <p:nvPr/>
        </p:nvSpPr>
        <p:spPr>
          <a:xfrm>
            <a:off x="7194863" y="204485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2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51" name="그림 50">
            <a:extLst>
              <a:ext uri="{FF2B5EF4-FFF2-40B4-BE49-F238E27FC236}">
                <a16:creationId xmlns:a16="http://schemas.microsoft.com/office/drawing/2014/main" id="{F4CD26AE-F8DF-40CE-8EE3-DA4F57F7D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358" y="4666026"/>
            <a:ext cx="1040671" cy="803512"/>
          </a:xfrm>
          <a:prstGeom prst="rect">
            <a:avLst/>
          </a:prstGeom>
        </p:spPr>
      </p:pic>
      <p:sp>
        <p:nvSpPr>
          <p:cNvPr id="52" name="직사각형 51">
            <a:extLst>
              <a:ext uri="{FF2B5EF4-FFF2-40B4-BE49-F238E27FC236}">
                <a16:creationId xmlns:a16="http://schemas.microsoft.com/office/drawing/2014/main" id="{9632AAFB-E9D2-4641-AA6D-70F1050ECFF4}"/>
              </a:ext>
            </a:extLst>
          </p:cNvPr>
          <p:cNvSpPr/>
          <p:nvPr/>
        </p:nvSpPr>
        <p:spPr>
          <a:xfrm>
            <a:off x="1788603" y="4641312"/>
            <a:ext cx="1116345" cy="828226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4262C16C-8442-4E20-816D-43E7092B0983}"/>
              </a:ext>
            </a:extLst>
          </p:cNvPr>
          <p:cNvSpPr/>
          <p:nvPr/>
        </p:nvSpPr>
        <p:spPr>
          <a:xfrm>
            <a:off x="7113017" y="5559547"/>
            <a:ext cx="264407" cy="30161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0406EAF6-5401-4E78-A6E2-C34EB0FD012C}"/>
              </a:ext>
            </a:extLst>
          </p:cNvPr>
          <p:cNvSpPr/>
          <p:nvPr/>
        </p:nvSpPr>
        <p:spPr>
          <a:xfrm>
            <a:off x="492177" y="297008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4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EDAED9F9-3503-46B9-A03B-A7138D1D6E89}"/>
              </a:ext>
            </a:extLst>
          </p:cNvPr>
          <p:cNvSpPr/>
          <p:nvPr/>
        </p:nvSpPr>
        <p:spPr>
          <a:xfrm>
            <a:off x="6988452" y="587701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5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9E8F50CC-286C-4D65-BD6F-C917D6DC970D}"/>
              </a:ext>
            </a:extLst>
          </p:cNvPr>
          <p:cNvSpPr/>
          <p:nvPr/>
        </p:nvSpPr>
        <p:spPr>
          <a:xfrm>
            <a:off x="719939" y="2942690"/>
            <a:ext cx="344090" cy="28584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30" y="2568245"/>
            <a:ext cx="6843563" cy="367933"/>
          </a:xfrm>
          <a:prstGeom prst="rect">
            <a:avLst/>
          </a:prstGeom>
        </p:spPr>
      </p:pic>
      <p:sp>
        <p:nvSpPr>
          <p:cNvPr id="25" name="타원 24">
            <a:extLst>
              <a:ext uri="{FF2B5EF4-FFF2-40B4-BE49-F238E27FC236}">
                <a16:creationId xmlns:a16="http://schemas.microsoft.com/office/drawing/2014/main" id="{0406EAF6-5401-4E78-A6E2-C34EB0FD012C}"/>
              </a:ext>
            </a:extLst>
          </p:cNvPr>
          <p:cNvSpPr/>
          <p:nvPr/>
        </p:nvSpPr>
        <p:spPr>
          <a:xfrm>
            <a:off x="6929766" y="544779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4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742" y="2970080"/>
            <a:ext cx="190500" cy="247650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0613" y="5600755"/>
            <a:ext cx="190500" cy="24765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EEB171D5-8AE1-4B76-A3AC-5E46069409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178" y="570799"/>
            <a:ext cx="3083344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8427E1DF-0981-446C-A4C1-5B883B393729}"/>
              </a:ext>
            </a:extLst>
          </p:cNvPr>
          <p:cNvSpPr/>
          <p:nvPr/>
        </p:nvSpPr>
        <p:spPr>
          <a:xfrm>
            <a:off x="796503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9B038633-F272-437C-8D1B-18B54117579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8121" t="8407" r="4056" b="86637"/>
          <a:stretch/>
        </p:blipFill>
        <p:spPr>
          <a:xfrm>
            <a:off x="3200765" y="1970219"/>
            <a:ext cx="4481195" cy="246460"/>
          </a:xfrm>
          <a:prstGeom prst="rect">
            <a:avLst/>
          </a:prstGeom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B2A002F9-F512-482B-B68F-A4359AE0A129}"/>
              </a:ext>
            </a:extLst>
          </p:cNvPr>
          <p:cNvSpPr/>
          <p:nvPr/>
        </p:nvSpPr>
        <p:spPr>
          <a:xfrm>
            <a:off x="2175825" y="1944620"/>
            <a:ext cx="1087384" cy="24314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4F38CBED-D729-404C-8548-E4C9AD840280}"/>
              </a:ext>
            </a:extLst>
          </p:cNvPr>
          <p:cNvSpPr/>
          <p:nvPr/>
        </p:nvSpPr>
        <p:spPr>
          <a:xfrm>
            <a:off x="3152793" y="182053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54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60FDABD-A4DF-434F-B7E1-F6C5845B2F38}"/>
              </a:ext>
            </a:extLst>
          </p:cNvPr>
          <p:cNvSpPr/>
          <p:nvPr/>
        </p:nvSpPr>
        <p:spPr>
          <a:xfrm>
            <a:off x="3313460" y="1955014"/>
            <a:ext cx="4368500" cy="26166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1FBD179A-D216-4680-8C3D-41AE98A6CE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3075" y="60246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44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E523EBF-FB7A-4DDF-BC42-836B9B1EE80A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지원기관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1342E81-4E57-492A-A7BC-F3CEE07382F6}"/>
              </a:ext>
            </a:extLst>
          </p:cNvPr>
          <p:cNvSpPr/>
          <p:nvPr/>
        </p:nvSpPr>
        <p:spPr>
          <a:xfrm>
            <a:off x="165225" y="1563683"/>
            <a:ext cx="8269647" cy="519784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83E7701-4077-4F08-BDAB-4C6EFA74C5E8}"/>
              </a:ext>
            </a:extLst>
          </p:cNvPr>
          <p:cNvSpPr/>
          <p:nvPr/>
        </p:nvSpPr>
        <p:spPr>
          <a:xfrm>
            <a:off x="8518849" y="1271331"/>
            <a:ext cx="3573624" cy="5490196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지원기관이 있는 경우 기관정보를 입력하는 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정부 외 출연금이 있을 시 기입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highlight>
                <a:srgbClr val="FFFF00"/>
              </a:highlight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그 외 지원금 부담기관 정보란에서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지원기관추가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탭을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기관조회 팝업창에서 기관명 또는 사업자번호를 입력하여 검색합니다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조회된 기관목록에서 해당하는 기관의 체크박스를 클릭한 후 선택기관목록에 추가 및 선택합니다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3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자동입력 정보 외 기관역할 선택 및 지원기관 역할설명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지원 연차를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선택사항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계좌조회버튼을 눌러 해당하는 기관 계좌를 선택합니다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계좌 선택 시 은행구분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계좌번호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예금주란이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자동 입력됩니다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입력한 내용을 삭제하고 싶은 경우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체크박스 클릭 후 </a:t>
            </a:r>
            <a:endParaRPr lang="en-US" altLang="ko-KR" sz="1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지원기관삭제를 누르시면 </a:t>
            </a:r>
            <a:r>
              <a:rPr lang="ko-KR" altLang="en-US" sz="11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기입력된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정보가 삭제됩니다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r>
              <a:rPr lang="en-US" altLang="ko-KR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기관역할 구분</a:t>
            </a:r>
            <a:endParaRPr lang="en-US" altLang="ko-KR" sz="1100" dirty="0"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80000"/>
              </a:lnSpc>
              <a:spcBef>
                <a:spcPts val="488"/>
              </a:spcBef>
            </a:pPr>
            <a:r>
              <a:rPr lang="ko-KR" altLang="en-US" sz="1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〮 </a:t>
            </a:r>
            <a:r>
              <a:rPr lang="ko-KR" altLang="en-US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지자체기관 </a:t>
            </a:r>
            <a:r>
              <a:rPr lang="en-US" altLang="ko-KR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지자체에서 연구개발비를 부담하는 경우 선택</a:t>
            </a:r>
          </a:p>
          <a:p>
            <a:pPr fontAlgn="base" latinLnBrk="1"/>
            <a:r>
              <a:rPr lang="ko-KR" altLang="en-US" sz="1100" dirty="0">
                <a:solidFill>
                  <a:schemeClr val="bg1"/>
                </a:solidFill>
                <a:latin typeface="맑은 고딕" panose="020B0503020000020004" pitchFamily="50" charset="-127"/>
                <a:cs typeface="KoPubWorld돋움체 Medium" panose="00000600000000000000" pitchFamily="2" charset="-127"/>
              </a:rPr>
              <a:t>〮 </a:t>
            </a:r>
            <a:r>
              <a:rPr lang="ko-KR" altLang="en-US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수혜</a:t>
            </a:r>
            <a:r>
              <a:rPr lang="en-US" altLang="ko-KR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100" dirty="0" err="1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수요처</a:t>
            </a:r>
            <a:r>
              <a:rPr lang="en-US" altLang="ko-KR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</a:t>
            </a:r>
            <a:r>
              <a:rPr lang="en-US" altLang="ko-KR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 </a:t>
            </a:r>
            <a:r>
              <a:rPr lang="en-US" altLang="ko-KR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참여기업 부담금 등 </a:t>
            </a:r>
            <a:r>
              <a:rPr lang="ko-KR" altLang="en-US" sz="1100" dirty="0" err="1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수요처</a:t>
            </a:r>
            <a:r>
              <a:rPr lang="ko-KR" altLang="en-US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또는 </a:t>
            </a:r>
            <a:endParaRPr lang="en-US" altLang="ko-KR" sz="1100" dirty="0"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fontAlgn="base" latinLnBrk="1"/>
            <a:r>
              <a:rPr lang="en-US" altLang="ko-KR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ko-KR" altLang="en-US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참여기관이 연구개발비를 부담하는 경우 선택</a:t>
            </a:r>
          </a:p>
          <a:p>
            <a:pPr fontAlgn="base" latinLnBrk="1"/>
            <a:r>
              <a:rPr lang="ko-KR" altLang="en-US" sz="1100" dirty="0">
                <a:solidFill>
                  <a:schemeClr val="bg1"/>
                </a:solidFill>
                <a:latin typeface="맑은 고딕" panose="020B0503020000020004" pitchFamily="50" charset="-127"/>
                <a:cs typeface="KoPubWorld돋움체 Medium" panose="00000600000000000000" pitchFamily="2" charset="-127"/>
              </a:rPr>
              <a:t>〮 </a:t>
            </a:r>
            <a:r>
              <a:rPr lang="ko-KR" altLang="en-US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투자처기관 </a:t>
            </a:r>
            <a:r>
              <a:rPr lang="en-US" altLang="ko-KR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1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교비대응자금 등 투자기관이 있는 경우 선택</a:t>
            </a:r>
          </a:p>
          <a:p>
            <a:pPr>
              <a:spcBef>
                <a:spcPts val="488"/>
              </a:spcBef>
            </a:pP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999874B-F405-4257-A52B-E078E316736B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57C68F-E00D-4654-BDAD-6DBD9CDCAAAD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</a:t>
            </a:r>
            <a:r>
              <a:rPr lang="en-US" altLang="ko-KR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(</a:t>
            </a:r>
            <a:r>
              <a:rPr lang="ko-KR" altLang="en-US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해당 시 작성</a:t>
            </a:r>
            <a:r>
              <a:rPr lang="en-US" altLang="ko-KR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지원기관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1-1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6F93E4B-8DFC-4664-B30E-5A855F7433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4528"/>
          <a:stretch/>
        </p:blipFill>
        <p:spPr>
          <a:xfrm>
            <a:off x="308196" y="1692152"/>
            <a:ext cx="7954104" cy="89165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1FFD861-E149-4010-AFE8-AC7D9A77C3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826"/>
          <a:stretch/>
        </p:blipFill>
        <p:spPr>
          <a:xfrm>
            <a:off x="322223" y="5117780"/>
            <a:ext cx="7920548" cy="1605247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7DC4F500-30D4-43F0-B14C-B43CF34A45F4}"/>
              </a:ext>
            </a:extLst>
          </p:cNvPr>
          <p:cNvSpPr/>
          <p:nvPr/>
        </p:nvSpPr>
        <p:spPr>
          <a:xfrm>
            <a:off x="2009540" y="2276343"/>
            <a:ext cx="871942" cy="23486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98A7F0A7-66DD-41E8-8508-D9386052C08F}"/>
              </a:ext>
            </a:extLst>
          </p:cNvPr>
          <p:cNvSpPr/>
          <p:nvPr/>
        </p:nvSpPr>
        <p:spPr>
          <a:xfrm>
            <a:off x="2951328" y="231149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0D1E837-ED62-4F0B-A658-85F47E092261}"/>
              </a:ext>
            </a:extLst>
          </p:cNvPr>
          <p:cNvSpPr/>
          <p:nvPr/>
        </p:nvSpPr>
        <p:spPr>
          <a:xfrm>
            <a:off x="357671" y="5690612"/>
            <a:ext cx="7868240" cy="28195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558396C-B3C9-4AAB-BC2E-623E2C4BA09D}"/>
              </a:ext>
            </a:extLst>
          </p:cNvPr>
          <p:cNvSpPr/>
          <p:nvPr/>
        </p:nvSpPr>
        <p:spPr>
          <a:xfrm>
            <a:off x="381093" y="2278077"/>
            <a:ext cx="1452780" cy="221195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67136D62-F910-45FB-8BD7-6623D7BFF91A}"/>
              </a:ext>
            </a:extLst>
          </p:cNvPr>
          <p:cNvCxnSpPr/>
          <p:nvPr/>
        </p:nvCxnSpPr>
        <p:spPr>
          <a:xfrm flipV="1">
            <a:off x="2881482" y="1762074"/>
            <a:ext cx="948079" cy="514269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E9F3A2CE-645D-49C7-9663-F7D6CBADB183}"/>
              </a:ext>
            </a:extLst>
          </p:cNvPr>
          <p:cNvGrpSpPr/>
          <p:nvPr/>
        </p:nvGrpSpPr>
        <p:grpSpPr>
          <a:xfrm>
            <a:off x="3809300" y="1779705"/>
            <a:ext cx="4502585" cy="3070315"/>
            <a:chOff x="558926" y="2673425"/>
            <a:chExt cx="5312062" cy="3747829"/>
          </a:xfrm>
        </p:grpSpPr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A8A34F22-602B-44F0-BC5B-236BA83D8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5669" y="2696542"/>
              <a:ext cx="5285319" cy="3724712"/>
            </a:xfrm>
            <a:prstGeom prst="rect">
              <a:avLst/>
            </a:prstGeom>
          </p:spPr>
        </p:pic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350406E4-6CA1-47B3-BCBC-30E09949B007}"/>
                </a:ext>
              </a:extLst>
            </p:cNvPr>
            <p:cNvSpPr/>
            <p:nvPr/>
          </p:nvSpPr>
          <p:spPr>
            <a:xfrm>
              <a:off x="558926" y="2673425"/>
              <a:ext cx="5285682" cy="3700159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8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AB62158E-2E2F-42AB-9581-D4CAFF9CD6DE}"/>
                </a:ext>
              </a:extLst>
            </p:cNvPr>
            <p:cNvSpPr/>
            <p:nvPr/>
          </p:nvSpPr>
          <p:spPr>
            <a:xfrm>
              <a:off x="5134866" y="3236718"/>
              <a:ext cx="368441" cy="181336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13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33C5175-183C-4B7C-BC1C-412D5B417B1F}"/>
                </a:ext>
              </a:extLst>
            </p:cNvPr>
            <p:cNvSpPr/>
            <p:nvPr/>
          </p:nvSpPr>
          <p:spPr>
            <a:xfrm>
              <a:off x="2802541" y="4946237"/>
              <a:ext cx="304496" cy="181336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13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1F0F329-06B7-42B4-A4AD-1F0BCF86201D}"/>
                </a:ext>
              </a:extLst>
            </p:cNvPr>
            <p:cNvSpPr/>
            <p:nvPr/>
          </p:nvSpPr>
          <p:spPr>
            <a:xfrm>
              <a:off x="713968" y="4052523"/>
              <a:ext cx="228773" cy="858487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13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97C76C6-9033-412B-BA58-C41DE81434A8}"/>
                </a:ext>
              </a:extLst>
            </p:cNvPr>
            <p:cNvSpPr/>
            <p:nvPr/>
          </p:nvSpPr>
          <p:spPr>
            <a:xfrm>
              <a:off x="5372933" y="6112552"/>
              <a:ext cx="405285" cy="200621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13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85A48FE-332E-4CD0-95B7-60922748982A}"/>
                </a:ext>
              </a:extLst>
            </p:cNvPr>
            <p:cNvSpPr/>
            <p:nvPr/>
          </p:nvSpPr>
          <p:spPr>
            <a:xfrm>
              <a:off x="1148811" y="3095146"/>
              <a:ext cx="670215" cy="10055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29E3F29-A4A7-4462-87B4-0D716EAE3334}"/>
                </a:ext>
              </a:extLst>
            </p:cNvPr>
            <p:cNvSpPr/>
            <p:nvPr/>
          </p:nvSpPr>
          <p:spPr>
            <a:xfrm>
              <a:off x="1098159" y="4063192"/>
              <a:ext cx="4547631" cy="8226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AC5547D-ABA3-41CA-8510-AD01D0A80F52}"/>
                </a:ext>
              </a:extLst>
            </p:cNvPr>
            <p:cNvSpPr/>
            <p:nvPr/>
          </p:nvSpPr>
          <p:spPr>
            <a:xfrm>
              <a:off x="1154104" y="5399602"/>
              <a:ext cx="4491686" cy="20062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타원 16">
            <a:extLst>
              <a:ext uri="{FF2B5EF4-FFF2-40B4-BE49-F238E27FC236}">
                <a16:creationId xmlns:a16="http://schemas.microsoft.com/office/drawing/2014/main" id="{9786240C-7A8B-43A4-AA3C-61EC3235FC09}"/>
              </a:ext>
            </a:extLst>
          </p:cNvPr>
          <p:cNvSpPr/>
          <p:nvPr/>
        </p:nvSpPr>
        <p:spPr>
          <a:xfrm>
            <a:off x="8042926" y="1811768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5276ECEC-FA1D-4E05-A3E0-5EF35049623F}"/>
              </a:ext>
            </a:extLst>
          </p:cNvPr>
          <p:cNvSpPr/>
          <p:nvPr/>
        </p:nvSpPr>
        <p:spPr>
          <a:xfrm>
            <a:off x="8276183" y="574606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54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C7932499-5789-4568-8D99-9A237F9582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72" t="24632" b="7027"/>
          <a:stretch/>
        </p:blipFill>
        <p:spPr>
          <a:xfrm>
            <a:off x="6001287" y="4886879"/>
            <a:ext cx="2198710" cy="229860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25A78466-8548-4DE3-9DC1-63CC2C08D665}"/>
              </a:ext>
            </a:extLst>
          </p:cNvPr>
          <p:cNvSpPr/>
          <p:nvPr/>
        </p:nvSpPr>
        <p:spPr>
          <a:xfrm>
            <a:off x="6006040" y="4884121"/>
            <a:ext cx="681705" cy="23486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6D1228A0-510F-4EED-8997-E49AF78FC46C}"/>
              </a:ext>
            </a:extLst>
          </p:cNvPr>
          <p:cNvSpPr/>
          <p:nvPr/>
        </p:nvSpPr>
        <p:spPr>
          <a:xfrm>
            <a:off x="6732057" y="491471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4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A03632B-CA31-4077-ADE2-AE23C246CBAE}"/>
              </a:ext>
            </a:extLst>
          </p:cNvPr>
          <p:cNvSpPr/>
          <p:nvPr/>
        </p:nvSpPr>
        <p:spPr>
          <a:xfrm>
            <a:off x="1249161" y="5746060"/>
            <a:ext cx="3322839" cy="16456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48670C7D-419C-463B-910A-B02525F955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3928" y="568023"/>
            <a:ext cx="3088614" cy="49544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6E1E87C3-AE34-48DD-954B-3C1C422061CE}"/>
              </a:ext>
            </a:extLst>
          </p:cNvPr>
          <p:cNvSpPr/>
          <p:nvPr/>
        </p:nvSpPr>
        <p:spPr>
          <a:xfrm>
            <a:off x="830059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슬라이드 번호 개체 틀 2">
            <a:extLst>
              <a:ext uri="{FF2B5EF4-FFF2-40B4-BE49-F238E27FC236}">
                <a16:creationId xmlns:a16="http://schemas.microsoft.com/office/drawing/2014/main" id="{49BBFA88-78E6-4392-BE0A-966631CE1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4CBE6D-02D8-4103-B629-7BE51E4B4556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5FAE9C9F-E8C8-4C56-8269-E6919A3C98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8841" y="591883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49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911498A-4401-4615-AA9D-50F79240BD20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지원기관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CDABAC1-8148-427E-8E0A-438115FF18AC}"/>
              </a:ext>
            </a:extLst>
          </p:cNvPr>
          <p:cNvSpPr/>
          <p:nvPr/>
        </p:nvSpPr>
        <p:spPr>
          <a:xfrm>
            <a:off x="165225" y="1563683"/>
            <a:ext cx="8269647" cy="519784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9D3C32-6E22-4B7C-818B-191A83A1697A}"/>
              </a:ext>
            </a:extLst>
          </p:cNvPr>
          <p:cNvSpPr/>
          <p:nvPr/>
        </p:nvSpPr>
        <p:spPr>
          <a:xfrm>
            <a:off x="8518849" y="1271331"/>
            <a:ext cx="3573624" cy="5490196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선택사항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지원기관이 있는 경우 지원기관에 대한 담당자 정보를 입력하는 란입니다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지원기관 담당자 정보란에서 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담당자추가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탭 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5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인력 검색 팝업창에서 성명 또는 국가연구자번호를 입력하여 검색합니다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조회된 인력목록에서 해당하는 담당자의 체크박스를 클릭한 후 선택인력목록에 추가 및 선택합니다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5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연구자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인력정보 동기화를 클릭하시면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현행화됩니다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5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입력한 내용을 삭제하고 싶은 경우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체크박스 클릭 후 담당자삭제를 누르시면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기입력된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정보가 삭제됩니다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latinLnBrk="0">
              <a:spcBef>
                <a:spcPts val="488"/>
              </a:spcBef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18FA531-4D40-46A7-9144-0E3A459804F1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375886-3E37-4664-8970-A152DC78B3AC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돋움체 Medium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</a:t>
            </a:r>
            <a:r>
              <a:rPr lang="en-US" altLang="ko-KR" dirty="0">
                <a:solidFill>
                  <a:schemeClr val="bg1">
                    <a:lumMod val="65000"/>
                    <a:lumOff val="35000"/>
                  </a:schemeClr>
                </a:solidFill>
                <a:latin typeface="KoPub돋움체 Medium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(</a:t>
            </a:r>
            <a:r>
              <a:rPr lang="ko-KR" altLang="en-US" dirty="0">
                <a:solidFill>
                  <a:schemeClr val="bg1">
                    <a:lumMod val="65000"/>
                    <a:lumOff val="35000"/>
                  </a:schemeClr>
                </a:solidFill>
                <a:latin typeface="KoPub돋움체 Medium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해당 시 작성</a:t>
            </a:r>
            <a:r>
              <a:rPr lang="en-US" altLang="ko-KR" dirty="0">
                <a:solidFill>
                  <a:schemeClr val="bg1">
                    <a:lumMod val="65000"/>
                    <a:lumOff val="35000"/>
                  </a:schemeClr>
                </a:solidFill>
                <a:latin typeface="KoPub돋움체 Medium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돋움체 Medium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돋움체 Medium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돋움체 Medium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지원기관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돋움체 Medium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1-2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돋움체 Medium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7E73FF6E-D2C8-4686-A1A6-52D58EA27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9" y="1792498"/>
            <a:ext cx="7808083" cy="1598345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700B88C1-E643-4F5D-A672-D048FB52988B}"/>
              </a:ext>
            </a:extLst>
          </p:cNvPr>
          <p:cNvSpPr/>
          <p:nvPr/>
        </p:nvSpPr>
        <p:spPr>
          <a:xfrm>
            <a:off x="1548161" y="1831293"/>
            <a:ext cx="720614" cy="23486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6367E3D-344C-4D03-955D-CDBE420698AD}"/>
              </a:ext>
            </a:extLst>
          </p:cNvPr>
          <p:cNvSpPr/>
          <p:nvPr/>
        </p:nvSpPr>
        <p:spPr>
          <a:xfrm>
            <a:off x="2347173" y="186644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31F08E7-BC2E-4D72-A0C4-19D92E3C1063}"/>
              </a:ext>
            </a:extLst>
          </p:cNvPr>
          <p:cNvSpPr/>
          <p:nvPr/>
        </p:nvSpPr>
        <p:spPr>
          <a:xfrm>
            <a:off x="322456" y="1833027"/>
            <a:ext cx="1200645" cy="221195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7F6D4EF-D0CF-4A62-8053-69D3E18CF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830" y="2204812"/>
            <a:ext cx="5146258" cy="362844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57A5A682-A3DB-4D71-A994-28BF8F0C8B10}"/>
              </a:ext>
            </a:extLst>
          </p:cNvPr>
          <p:cNvSpPr/>
          <p:nvPr/>
        </p:nvSpPr>
        <p:spPr>
          <a:xfrm>
            <a:off x="3565321" y="2759978"/>
            <a:ext cx="562062" cy="1342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6B6E3CC9-5EB5-4D71-9DC5-99EEB8E82854}"/>
              </a:ext>
            </a:extLst>
          </p:cNvPr>
          <p:cNvSpPr/>
          <p:nvPr/>
        </p:nvSpPr>
        <p:spPr>
          <a:xfrm>
            <a:off x="7964260" y="2251588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1F6C8085-8B57-4640-9440-3E80E741A540}"/>
              </a:ext>
            </a:extLst>
          </p:cNvPr>
          <p:cNvCxnSpPr>
            <a:cxnSpLocks/>
          </p:cNvCxnSpPr>
          <p:nvPr/>
        </p:nvCxnSpPr>
        <p:spPr>
          <a:xfrm>
            <a:off x="2268775" y="2066159"/>
            <a:ext cx="760055" cy="138653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3C96C5D-5E56-47FC-86E6-53CF26DE32B3}"/>
              </a:ext>
            </a:extLst>
          </p:cNvPr>
          <p:cNvSpPr/>
          <p:nvPr/>
        </p:nvSpPr>
        <p:spPr>
          <a:xfrm>
            <a:off x="6776743" y="1817350"/>
            <a:ext cx="1286521" cy="25779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738F6AE7-A46B-4E99-9CF8-C377889FCDFC}"/>
              </a:ext>
            </a:extLst>
          </p:cNvPr>
          <p:cNvSpPr/>
          <p:nvPr/>
        </p:nvSpPr>
        <p:spPr>
          <a:xfrm>
            <a:off x="8135791" y="185603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54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6D2FD688-2D7D-4195-9049-5DB0D3205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928" y="568023"/>
            <a:ext cx="3088614" cy="49544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6A37E5D7-96EF-455B-AEEB-A3547BECF2E9}"/>
              </a:ext>
            </a:extLst>
          </p:cNvPr>
          <p:cNvSpPr/>
          <p:nvPr/>
        </p:nvSpPr>
        <p:spPr>
          <a:xfrm>
            <a:off x="8300591" y="560837"/>
            <a:ext cx="362773" cy="519313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슬라이드 번호 개체 틀 2">
            <a:extLst>
              <a:ext uri="{FF2B5EF4-FFF2-40B4-BE49-F238E27FC236}">
                <a16:creationId xmlns:a16="http://schemas.microsoft.com/office/drawing/2014/main" id="{0C963A90-AE42-4338-90D6-D3824DC8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4CBE6D-02D8-4103-B629-7BE51E4B4556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0E8026AD-19BA-424A-BB11-D516C7892F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6724" y="594000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74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BA2EB5F-68E0-4662-912C-AA58FDC0F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63" y="1811978"/>
            <a:ext cx="8083496" cy="2374129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A45FA9FB-8C2E-4B7D-8A14-B5B6A894F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901" y="543164"/>
            <a:ext cx="3072803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6" name="직사각형 25"/>
          <p:cNvSpPr/>
          <p:nvPr/>
        </p:nvSpPr>
        <p:spPr>
          <a:xfrm>
            <a:off x="8623020" y="559931"/>
            <a:ext cx="362773" cy="489218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32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연구개발비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4"/>
            <a:ext cx="8269647" cy="3067040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3359393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연구개발비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앞의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과제요약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화면에서 선택한 연구기간만큼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연차가 자동 생성되어 나타납니다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488"/>
              </a:spcBef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재원별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연구개발비 구성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표에서 연차별로 사업별 연간연구비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간접비 포함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를 천원 단위로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그 외 지원금 부담기관이 있는 경우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지원기관 탭에서 지원금 부담기관 정보를 입력한 경우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스크롤바를 옮기면 해당 연차에 대한 현금 또는 현물을 입력할 수 있습니다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111DAF8-EA80-4F8A-AF66-EC22D18A792C}"/>
              </a:ext>
            </a:extLst>
          </p:cNvPr>
          <p:cNvSpPr/>
          <p:nvPr/>
        </p:nvSpPr>
        <p:spPr>
          <a:xfrm>
            <a:off x="2397356" y="2866731"/>
            <a:ext cx="679219" cy="86706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DC255A-60EA-445B-801A-ECD940B6EEB5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연구개발비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989" y="2905861"/>
            <a:ext cx="867390" cy="21148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445989" y="3238754"/>
            <a:ext cx="887596" cy="15214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445988" y="3518694"/>
            <a:ext cx="867389" cy="15214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B2733FC0-1477-4A63-ADD3-B5E9CBB12A89}"/>
              </a:ext>
            </a:extLst>
          </p:cNvPr>
          <p:cNvSpPr/>
          <p:nvPr/>
        </p:nvSpPr>
        <p:spPr>
          <a:xfrm>
            <a:off x="2187335" y="278445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A39D196-1DC7-4D74-A03E-20D512B3F4FE}"/>
              </a:ext>
            </a:extLst>
          </p:cNvPr>
          <p:cNvSpPr/>
          <p:nvPr/>
        </p:nvSpPr>
        <p:spPr>
          <a:xfrm>
            <a:off x="315350" y="3941326"/>
            <a:ext cx="8083496" cy="236346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0721A2A4-8D33-4CB1-94D6-5952A1091452}"/>
              </a:ext>
            </a:extLst>
          </p:cNvPr>
          <p:cNvSpPr/>
          <p:nvPr/>
        </p:nvSpPr>
        <p:spPr>
          <a:xfrm>
            <a:off x="315350" y="3723803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86EF5FD4-6BA1-4C8D-A810-DBBFC7E0BE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4025" y="579185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7889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71" y="1669012"/>
            <a:ext cx="7914359" cy="2847507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33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연구개발비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연차별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비목별 연구비를 입력하는 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재원별∙비목별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연구비 비교 표에서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년차를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클릭하면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하단의 비목별 연구비 구성 표에서 해당 연차의 비목별 연구비를 입력하실 수 있습니다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하단의 비목별 연구비 구성 표에서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년차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비목별 연구비를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다시 상단의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재원별∙비목별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연구비 비교 표에서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2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년차를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하단의 비목별 연구비 구성 표에서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2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년차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비목별 연구비를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7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※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연차별로 반복하여 비목별 연구비를 입력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※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비목별 연구비 구성 표는 다음 페이지 참조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576DF-04C8-4758-A7BE-E4D24038B8D3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연구개발비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2-1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AB52A66-875A-43AC-AAD2-0435FCC3F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90" y="5457304"/>
            <a:ext cx="7885915" cy="913825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D4D110AB-9F1A-4E9D-9BDE-D5A81D5B60BF}"/>
              </a:ext>
            </a:extLst>
          </p:cNvPr>
          <p:cNvSpPr/>
          <p:nvPr/>
        </p:nvSpPr>
        <p:spPr>
          <a:xfrm>
            <a:off x="341753" y="5448915"/>
            <a:ext cx="992098" cy="221195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AFE4DA1-31BC-4B8E-869D-699BC725E8DF}"/>
              </a:ext>
            </a:extLst>
          </p:cNvPr>
          <p:cNvSpPr/>
          <p:nvPr/>
        </p:nvSpPr>
        <p:spPr>
          <a:xfrm>
            <a:off x="363239" y="1927784"/>
            <a:ext cx="1320709" cy="221195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62AF568-6568-4B03-8E01-13C60B82CD8B}"/>
              </a:ext>
            </a:extLst>
          </p:cNvPr>
          <p:cNvSpPr/>
          <p:nvPr/>
        </p:nvSpPr>
        <p:spPr>
          <a:xfrm>
            <a:off x="380017" y="5988804"/>
            <a:ext cx="7807638" cy="36585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1BA6EAA3-D9D3-4C11-8633-BD1878446BD2}"/>
              </a:ext>
            </a:extLst>
          </p:cNvPr>
          <p:cNvSpPr/>
          <p:nvPr/>
        </p:nvSpPr>
        <p:spPr>
          <a:xfrm>
            <a:off x="8243005" y="6105316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A936FBA-7CA8-45FE-BE07-7B5FF42A299C}"/>
              </a:ext>
            </a:extLst>
          </p:cNvPr>
          <p:cNvSpPr/>
          <p:nvPr/>
        </p:nvSpPr>
        <p:spPr>
          <a:xfrm>
            <a:off x="370492" y="3204392"/>
            <a:ext cx="7807638" cy="31260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83FF5317-DEA8-41B5-B6C1-F28DE931FFD2}"/>
              </a:ext>
            </a:extLst>
          </p:cNvPr>
          <p:cNvSpPr/>
          <p:nvPr/>
        </p:nvSpPr>
        <p:spPr>
          <a:xfrm>
            <a:off x="8233480" y="328734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2B2D859-824C-4AAB-9AE7-66CCD5188011}"/>
              </a:ext>
            </a:extLst>
          </p:cNvPr>
          <p:cNvSpPr/>
          <p:nvPr/>
        </p:nvSpPr>
        <p:spPr>
          <a:xfrm>
            <a:off x="371890" y="3549739"/>
            <a:ext cx="7807638" cy="312605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DA267025-F215-4518-9250-B18708A847A2}"/>
              </a:ext>
            </a:extLst>
          </p:cNvPr>
          <p:cNvSpPr/>
          <p:nvPr/>
        </p:nvSpPr>
        <p:spPr>
          <a:xfrm>
            <a:off x="8234878" y="3632696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E2D159E-CAB6-4821-A4C7-3655AA79ADE1}"/>
              </a:ext>
            </a:extLst>
          </p:cNvPr>
          <p:cNvSpPr/>
          <p:nvPr/>
        </p:nvSpPr>
        <p:spPr>
          <a:xfrm>
            <a:off x="324090" y="5939992"/>
            <a:ext cx="8110782" cy="571961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A1E5FD8-1A76-449A-8826-AAA05EFC2381}"/>
              </a:ext>
            </a:extLst>
          </p:cNvPr>
          <p:cNvSpPr/>
          <p:nvPr/>
        </p:nvSpPr>
        <p:spPr>
          <a:xfrm>
            <a:off x="8257486" y="6560816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1683948" y="6018615"/>
            <a:ext cx="701805" cy="284544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44978F10-B1F9-4026-BF6D-590F5D48BE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4901" y="543164"/>
            <a:ext cx="3072803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850A083C-39AC-4090-9DF3-9220DA24BCAE}"/>
              </a:ext>
            </a:extLst>
          </p:cNvPr>
          <p:cNvSpPr/>
          <p:nvPr/>
        </p:nvSpPr>
        <p:spPr>
          <a:xfrm>
            <a:off x="8623020" y="559931"/>
            <a:ext cx="362773" cy="489218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BA79D856-0523-4F7E-88F5-875B7F5873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7675" y="57260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774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34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연구개발비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2"/>
            <a:ext cx="8269647" cy="5153001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445352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입력하고자 하는 연차가 맞는지 확인합니다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※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연차별로 비목별 연구비를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5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비목별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현금 연구비를 천원 단위로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5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latinLnBrk="0">
              <a:spcBef>
                <a:spcPts val="488"/>
              </a:spcBef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③해당 시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연구수당 계상을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위한 미지급인건비 </a:t>
            </a: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latinLnBrk="0">
              <a:spcBef>
                <a:spcPts val="488"/>
              </a:spcBef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금액을 천원 단위로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latinLnBrk="0">
              <a:spcBef>
                <a:spcPts val="488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비목별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계상기준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초과 시 오류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팝업창이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뜹니다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관련 내용을 확인하신 후 기준에 맞게 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수정하여 입력하시면 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</a:t>
            </a:r>
          </a:p>
          <a:p>
            <a:pPr>
              <a:spcBef>
                <a:spcPts val="488"/>
              </a:spcBef>
            </a:pPr>
            <a:r>
              <a:rPr lang="en-US" altLang="ko-KR" sz="1200" spc="-9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 err="1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학생인건비</a:t>
            </a:r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및 연구시설장비비 특례 기관만 </a:t>
            </a:r>
            <a:b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</a:b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 입력 칸이 활성화됩니다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488"/>
              </a:spcBef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fontAlgn="base" latinLnBrk="1"/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국제공동연구개발비</a:t>
            </a:r>
            <a:r>
              <a:rPr lang="ko-KR" altLang="en-US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는 접수 시 계상은 가능하나</a:t>
            </a:r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</a:p>
          <a:p>
            <a:pPr fontAlgn="base" latinLnBrk="1"/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 선정 후 협약 시 별도 승인을 통해 계상</a:t>
            </a:r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·</a:t>
            </a:r>
            <a:r>
              <a:rPr lang="ko-KR" altLang="en-US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집행가능</a:t>
            </a:r>
          </a:p>
          <a:p>
            <a:pPr>
              <a:spcBef>
                <a:spcPts val="488"/>
              </a:spcBef>
            </a:pPr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인건비</a:t>
            </a:r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과제에 참여하는 연구자에게 지급하는 인건비 </a:t>
            </a:r>
            <a:endParaRPr lang="en-US" altLang="ko-KR" sz="1200" dirty="0"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+ </a:t>
            </a:r>
            <a:r>
              <a:rPr lang="ko-KR" altLang="en-US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연구지원인력 인건비</a:t>
            </a:r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→연구수당 계상 시 </a:t>
            </a:r>
            <a:endParaRPr lang="en-US" altLang="ko-KR" sz="1200" dirty="0"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연구지원인력 인건비는 제외 후 계산</a:t>
            </a:r>
          </a:p>
          <a:p>
            <a:pPr>
              <a:spcBef>
                <a:spcPts val="488"/>
              </a:spcBef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3A124B-60F4-4D4A-807E-2D8FB620F9E5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연구개발비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2-2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342333C-D0C2-4438-ABBA-14D29F8E8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04" y="1656790"/>
            <a:ext cx="7952232" cy="4154610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A18C003A-D3DF-451C-B16E-7B90C98BDF58}"/>
              </a:ext>
            </a:extLst>
          </p:cNvPr>
          <p:cNvSpPr/>
          <p:nvPr/>
        </p:nvSpPr>
        <p:spPr>
          <a:xfrm>
            <a:off x="4329969" y="2148237"/>
            <a:ext cx="896372" cy="3294133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9340381B-56E0-4BC8-AA39-5487C17812F7}"/>
              </a:ext>
            </a:extLst>
          </p:cNvPr>
          <p:cNvSpPr/>
          <p:nvPr/>
        </p:nvSpPr>
        <p:spPr>
          <a:xfrm>
            <a:off x="4093645" y="2312468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0C50F63-6F80-4EF9-80AF-E5D580F87010}"/>
              </a:ext>
            </a:extLst>
          </p:cNvPr>
          <p:cNvSpPr/>
          <p:nvPr/>
        </p:nvSpPr>
        <p:spPr>
          <a:xfrm>
            <a:off x="6959108" y="2159970"/>
            <a:ext cx="896372" cy="27048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01F5B247-A05B-4056-B476-0D2AFB41EC15}"/>
              </a:ext>
            </a:extLst>
          </p:cNvPr>
          <p:cNvSpPr/>
          <p:nvPr/>
        </p:nvSpPr>
        <p:spPr>
          <a:xfrm>
            <a:off x="7334169" y="2544967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E6048DB-6C04-4F42-8094-352D442D496E}"/>
              </a:ext>
            </a:extLst>
          </p:cNvPr>
          <p:cNvSpPr/>
          <p:nvPr/>
        </p:nvSpPr>
        <p:spPr>
          <a:xfrm>
            <a:off x="865670" y="2194020"/>
            <a:ext cx="398999" cy="21978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5A0C2B10-2352-41AA-BB40-5F6527CAF227}"/>
              </a:ext>
            </a:extLst>
          </p:cNvPr>
          <p:cNvSpPr/>
          <p:nvPr/>
        </p:nvSpPr>
        <p:spPr>
          <a:xfrm>
            <a:off x="992044" y="249238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AAEDB3E-4437-44B4-9616-CB8E4BAC3DA3}"/>
              </a:ext>
            </a:extLst>
          </p:cNvPr>
          <p:cNvSpPr/>
          <p:nvPr/>
        </p:nvSpPr>
        <p:spPr>
          <a:xfrm>
            <a:off x="7041831" y="5519445"/>
            <a:ext cx="730925" cy="2197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681424" y="2211783"/>
            <a:ext cx="804081" cy="183322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BB9C37D7-96A3-4344-A33C-AA1EA8A6F083}"/>
              </a:ext>
            </a:extLst>
          </p:cNvPr>
          <p:cNvSpPr/>
          <p:nvPr/>
        </p:nvSpPr>
        <p:spPr>
          <a:xfrm>
            <a:off x="7559934" y="1634313"/>
            <a:ext cx="713011" cy="190640"/>
          </a:xfrm>
          <a:prstGeom prst="rect">
            <a:avLst/>
          </a:prstGeom>
          <a:solidFill>
            <a:srgbClr val="FFFF00">
              <a:alpha val="25000"/>
            </a:srgbClr>
          </a:solidFill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" name="직사각형 1"/>
          <p:cNvSpPr/>
          <p:nvPr/>
        </p:nvSpPr>
        <p:spPr>
          <a:xfrm>
            <a:off x="308943" y="5721390"/>
            <a:ext cx="8218771" cy="1034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※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연구원의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인건비가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이미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확보된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경우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해당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인건비는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미지급으로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계상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그렇지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않은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경우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과제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연구비에서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인건비를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지급</a:t>
            </a:r>
            <a:r>
              <a:rPr lang="ko-KR" altLang="en-US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하는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경우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      </a:t>
            </a:r>
          </a:p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   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지급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현금 칸에 입력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r>
              <a:rPr lang="en-US" altLang="ko-KR" sz="1200" dirty="0" err="1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으로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계</a:t>
            </a:r>
            <a:r>
              <a:rPr lang="ko-KR" altLang="en-US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상</a:t>
            </a:r>
            <a:endParaRPr lang="en-US" altLang="ko-KR" sz="1200" dirty="0">
              <a:solidFill>
                <a:schemeClr val="bg1"/>
              </a:solidFill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※ </a:t>
            </a:r>
            <a:r>
              <a:rPr lang="ko-KR" altLang="en-US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미지급인건비는 연구개발비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현금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현물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r>
              <a:rPr lang="ko-KR" altLang="en-US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에 포함되지 않으며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연구개발비에서 인건비를 계상하지 아니하는</a:t>
            </a: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참여연구자가 있을 경우 </a:t>
            </a:r>
            <a:endParaRPr lang="en-US" altLang="ko-KR" sz="1200" dirty="0">
              <a:solidFill>
                <a:schemeClr val="bg1"/>
              </a:solidFill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   </a:t>
            </a:r>
            <a:r>
              <a:rPr lang="ko-KR" altLang="en-US" sz="12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연구수당 계상 시 이를 고려하기 위해 도입된 개념임</a:t>
            </a:r>
            <a:endParaRPr lang="en-US" altLang="ko-KR" sz="1200" dirty="0">
              <a:solidFill>
                <a:schemeClr val="bg1"/>
              </a:solidFill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D616B4D0-9B9F-42FD-8421-A6B39EAB8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4901" y="543164"/>
            <a:ext cx="3072803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id="{61ECBE0D-D6C7-4EC7-B31F-1BA97883FD1C}"/>
              </a:ext>
            </a:extLst>
          </p:cNvPr>
          <p:cNvSpPr/>
          <p:nvPr/>
        </p:nvSpPr>
        <p:spPr>
          <a:xfrm>
            <a:off x="8623020" y="559931"/>
            <a:ext cx="362773" cy="489218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9CBA067-7B97-4896-BF21-6BC0F8C66A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5558" y="57260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9072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4CBE6D-02D8-4103-B629-7BE51E4B4556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50" charset="-127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11738599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E6B729">
                    <a:lumMod val="60000"/>
                    <a:lumOff val="40000"/>
                  </a:srgb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연구개발비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11738600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3A124B-60F4-4D4A-807E-2D8FB620F9E5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연구개발비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2-3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  <a:lumOff val="25000"/>
                </a:prstClr>
              </a:solidFill>
              <a:effectLst/>
              <a:uLnTx/>
              <a:uFillTx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961100"/>
              </p:ext>
            </p:extLst>
          </p:nvPr>
        </p:nvGraphicFramePr>
        <p:xfrm>
          <a:off x="428953" y="2050558"/>
          <a:ext cx="11211144" cy="4157190"/>
        </p:xfrm>
        <a:graphic>
          <a:graphicData uri="http://schemas.openxmlformats.org/drawingml/2006/table">
            <a:tbl>
              <a:tblPr/>
              <a:tblGrid>
                <a:gridCol w="2089119">
                  <a:extLst>
                    <a:ext uri="{9D8B030D-6E8A-4147-A177-3AD203B41FA5}">
                      <a16:colId xmlns:a16="http://schemas.microsoft.com/office/drawing/2014/main" val="535101285"/>
                    </a:ext>
                  </a:extLst>
                </a:gridCol>
                <a:gridCol w="9122025">
                  <a:extLst>
                    <a:ext uri="{9D8B030D-6E8A-4147-A177-3AD203B41FA5}">
                      <a16:colId xmlns:a16="http://schemas.microsoft.com/office/drawing/2014/main" val="1197528264"/>
                    </a:ext>
                  </a:extLst>
                </a:gridCol>
              </a:tblGrid>
              <a:tr h="298359">
                <a:tc>
                  <a:txBody>
                    <a:bodyPr/>
                    <a:lstStyle/>
                    <a:p>
                      <a:pPr marL="139700" marR="0" indent="-1397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항목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0" indent="-13970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내용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8182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39700" marR="0" indent="-1397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 err="1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학생인건비</a:t>
                      </a:r>
                      <a:endParaRPr lang="ko-KR" altLang="en-US" sz="1000" kern="1200" dirty="0">
                        <a:ln>
                          <a:solidFill>
                            <a:srgbClr val="3D5A8C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latin typeface="KoPubWorld돋움체 Medium" panose="00000600000000000000" pitchFamily="2" charset="-127"/>
                        <a:ea typeface="KoPubWorld돋움체 Medium" panose="00000600000000000000" pitchFamily="2" charset="-127"/>
                        <a:cs typeface="KoPubWorld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9700" marR="0" indent="-1397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⦁학위과정생만 기재 </a:t>
                      </a:r>
                    </a:p>
                    <a:p>
                      <a:pPr marL="139700" marR="0" indent="-1397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※ 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주관연구기관 소속이 아니더라도 학생인건비로 계상 가능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2205354"/>
                  </a:ext>
                </a:extLst>
              </a:tr>
              <a:tr h="3047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연구시설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·</a:t>
                      </a:r>
                      <a:r>
                        <a:rPr lang="ko-KR" altLang="en-US" sz="1000" kern="1200" dirty="0" err="1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장비비</a:t>
                      </a:r>
                      <a:endParaRPr lang="ko-KR" altLang="en-US" sz="1000" kern="1200" dirty="0">
                        <a:ln>
                          <a:solidFill>
                            <a:srgbClr val="3D5A8C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latin typeface="KoPubWorld돋움체 Medium" panose="00000600000000000000" pitchFamily="2" charset="-127"/>
                        <a:ea typeface="KoPubWorld돋움체 Medium" panose="00000600000000000000" pitchFamily="2" charset="-127"/>
                        <a:cs typeface="KoPubWorld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⦁해당 연구과제 최종 종료 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2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개월 이전 구입 및 검수를 완료하여 해당 연구에 사용할 수 있는 연구시설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,  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장비의 구입 및 설치비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부가가치세 및 구입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설치에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필요한 부대비용 포함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  <a:p>
                      <a:pPr marL="139700" marR="0" indent="-1397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⦁원래 연구계획서상에 반영되지 않은 내부 보유 연구시설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·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장비의 공간 및 외부 </a:t>
                      </a:r>
                      <a:r>
                        <a:rPr lang="ko-KR" altLang="en-US" sz="1000" kern="1200" dirty="0" err="1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연구공간에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 대한 임차료는 사용 불가</a:t>
                      </a:r>
                    </a:p>
                    <a:p>
                      <a:pPr marL="139700" marR="0" indent="-1397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⦁원래 연구계획서상에 반영되지 않은 연구시설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·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통합관리비는 원칙적으로 변경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증액 및 감액 모두 포함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) 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불가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728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 err="1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연구활동비</a:t>
                      </a:r>
                      <a:endParaRPr lang="ko-KR" altLang="en-US" sz="1000" kern="1200" dirty="0">
                        <a:ln>
                          <a:solidFill>
                            <a:srgbClr val="3D5A8C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latin typeface="KoPubWorld돋움체 Medium" panose="00000600000000000000" pitchFamily="2" charset="-127"/>
                        <a:ea typeface="KoPubWorld돋움체 Medium" panose="00000600000000000000" pitchFamily="2" charset="-127"/>
                        <a:cs typeface="KoPubWorld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9700" marR="0" indent="-1397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⦁외부 전문기술 활용비는 원칙적으로 직접비의 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40%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를 초과하여 계상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·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집행 불가</a:t>
                      </a:r>
                    </a:p>
                    <a:p>
                      <a:pPr marL="139700" marR="0" indent="-1397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⦁안식년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연구년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) 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및 교환교수 등 파견 관련 비용은 </a:t>
                      </a:r>
                      <a:r>
                        <a:rPr lang="ko-KR" altLang="en-US" sz="1000" kern="1200" dirty="0" err="1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연구활동비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출장비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)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로 계상 불가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6098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 err="1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연구수당</a:t>
                      </a:r>
                      <a:endParaRPr lang="ko-KR" altLang="en-US" sz="1000" kern="1200" dirty="0">
                        <a:ln>
                          <a:solidFill>
                            <a:srgbClr val="3D5A8C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latin typeface="KoPubWorld돋움체 Medium" panose="00000600000000000000" pitchFamily="2" charset="-127"/>
                        <a:ea typeface="KoPubWorld돋움체 Medium" panose="00000600000000000000" pitchFamily="2" charset="-127"/>
                        <a:cs typeface="KoPubWorld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⦁인건비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인건비로 계상된 지급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·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미지급인건비 및 학생인건비를 포함하되 연구지원인력인건비는 제외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)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의  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20% 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범위 내에서 계상 가능</a:t>
                      </a:r>
                      <a:endParaRPr lang="en-US" altLang="ko-KR" sz="1000" kern="1200" dirty="0">
                        <a:ln>
                          <a:solidFill>
                            <a:srgbClr val="3D5A8C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latin typeface="KoPubWorld돋움체 Medium" panose="00000600000000000000" pitchFamily="2" charset="-127"/>
                        <a:ea typeface="KoPubWorld돋움체 Medium" panose="00000600000000000000" pitchFamily="2" charset="-127"/>
                        <a:cs typeface="KoPubWorld돋움체 Medium" panose="00000600000000000000" pitchFamily="2" charset="-127"/>
                      </a:endParaRPr>
                    </a:p>
                    <a:p>
                      <a:pPr marL="152400" marR="0" lvl="0" indent="-152400" algn="just" defTabSz="4572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⦁실제 인건비 사용 금액이 연구계획서에 계상한 금액보다 적을 경우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, </a:t>
                      </a:r>
                      <a:r>
                        <a:rPr lang="ko-KR" altLang="en-US" sz="1000" kern="1200" dirty="0" err="1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연구수당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 또한 실 사용 금액의 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20% 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까지만 지급 가능</a:t>
                      </a:r>
                    </a:p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⦁개인별 </a:t>
                      </a:r>
                      <a:r>
                        <a:rPr lang="ko-KR" altLang="en-US" sz="1000" kern="1200" dirty="0" err="1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연구수당의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 최대 지급률은 해당 연구과제의 </a:t>
                      </a:r>
                      <a:r>
                        <a:rPr lang="ko-KR" altLang="en-US" sz="1000" kern="1200" dirty="0" err="1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연구수당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 총 지급액의 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70%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를 초과할 수 없음</a:t>
                      </a:r>
                      <a:endParaRPr lang="en-US" altLang="ko-KR" sz="1000" kern="1200" dirty="0">
                        <a:ln>
                          <a:solidFill>
                            <a:srgbClr val="3D5A8C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latin typeface="KoPubWorld돋움체 Medium" panose="00000600000000000000" pitchFamily="2" charset="-127"/>
                        <a:ea typeface="KoPubWorld돋움체 Medium" panose="00000600000000000000" pitchFamily="2" charset="-127"/>
                        <a:cs typeface="KoPubWorld돋움체 Medium" panose="00000600000000000000" pitchFamily="2" charset="-127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 (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단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연구책임자를 제외한 참여연구자가 전혀 없는 경우에는 해당하지 않음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000" kern="1200" dirty="0">
                        <a:ln>
                          <a:solidFill>
                            <a:srgbClr val="3D5A8C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latin typeface="KoPubWorld돋움체 Medium" panose="00000600000000000000" pitchFamily="2" charset="-127"/>
                        <a:ea typeface="KoPubWorld돋움체 Medium" panose="00000600000000000000" pitchFamily="2" charset="-127"/>
                        <a:cs typeface="KoPubWorld돋움체 Medium" panose="00000600000000000000" pitchFamily="2" charset="-127"/>
                      </a:endParaRPr>
                    </a:p>
                    <a:p>
                      <a:pPr marL="139700" marR="0" lvl="0" indent="-139700" algn="just" defTabSz="4572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⦁당초 연구비집행계획에 계상된 연구수당보다 초과 집행 불가</a:t>
                      </a:r>
                      <a:endParaRPr lang="en-US" altLang="ko-KR" sz="1000" kern="1200" dirty="0">
                        <a:ln>
                          <a:solidFill>
                            <a:srgbClr val="3D5A8C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latin typeface="KoPubWorld돋움체 Medium" panose="00000600000000000000" pitchFamily="2" charset="-127"/>
                        <a:ea typeface="KoPubWorld돋움체 Medium" panose="00000600000000000000" pitchFamily="2" charset="-127"/>
                        <a:cs typeface="KoPubWorld돋움체 Medium" panose="00000600000000000000" pitchFamily="2" charset="-127"/>
                      </a:endParaRPr>
                    </a:p>
                    <a:p>
                      <a:pPr marL="139700" marR="0" indent="-1397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⦁협약 체결 당시 계상한 금액보다 증액 불가</a:t>
                      </a:r>
                    </a:p>
                    <a:p>
                      <a:pPr marL="264160" marR="0" indent="-26416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※ </a:t>
                      </a:r>
                      <a:r>
                        <a:rPr lang="ko-KR" altLang="en-US" sz="1000" kern="1200" dirty="0" err="1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선정년도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 협약용계획서 기준 금액보다 증액하여 계상 불가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000" kern="1200" dirty="0" err="1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연구종료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 시까지 </a:t>
                      </a:r>
                      <a:r>
                        <a:rPr lang="ko-KR" altLang="en-US" sz="1000" kern="1200" dirty="0" err="1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연차별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 증액 불가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000" kern="1200" dirty="0">
                        <a:ln>
                          <a:solidFill>
                            <a:srgbClr val="3D5A8C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latin typeface="KoPubWorld돋움체 Medium" panose="00000600000000000000" pitchFamily="2" charset="-127"/>
                        <a:ea typeface="KoPubWorld돋움체 Medium" panose="00000600000000000000" pitchFamily="2" charset="-127"/>
                        <a:cs typeface="KoPubWorld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8583581"/>
                  </a:ext>
                </a:extLst>
              </a:tr>
              <a:tr h="3365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국제공동연구개발비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3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</a:t>
                      </a:r>
                      <a:r>
                        <a:rPr lang="ko-KR" altLang="en-US" sz="10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국제공동연구개발비는 과제협약으로 정하는 바에 따라 외국에 소재한 기관 또는 외국인과 공동으로 연구를 수행하는 경우에</a:t>
                      </a:r>
                      <a:r>
                        <a:rPr lang="ko-KR" altLang="en-US" sz="1000" b="1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 그 기관 또는 외국인에게 지급하는 비용</a:t>
                      </a:r>
                      <a:r>
                        <a:rPr lang="ko-KR" altLang="en-US" sz="10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 </a:t>
                      </a:r>
                    </a:p>
                    <a:p>
                      <a:pPr fontAlgn="base" latinLnBrk="0">
                        <a:lnSpc>
                          <a:spcPct val="13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</a:t>
                      </a:r>
                      <a:r>
                        <a:rPr lang="ko-KR" altLang="en-US" sz="10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안식년</a:t>
                      </a:r>
                      <a:r>
                        <a:rPr lang="en-US" altLang="ko-KR" sz="10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0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연구년</a:t>
                      </a:r>
                      <a:r>
                        <a:rPr lang="en-US" altLang="ko-KR" sz="10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) </a:t>
                      </a:r>
                      <a:r>
                        <a:rPr lang="ko-KR" altLang="en-US" sz="10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등 파견 비용은 국제공동연구개발비로 </a:t>
                      </a:r>
                      <a:r>
                        <a:rPr lang="ko-KR" altLang="en-US" sz="1000" kern="1200" dirty="0" err="1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계상・집행</a:t>
                      </a:r>
                      <a:r>
                        <a:rPr lang="ko-KR" altLang="en-US" sz="10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 불가</a:t>
                      </a:r>
                    </a:p>
                    <a:p>
                      <a:pPr fontAlgn="base" latinLnBrk="0">
                        <a:lnSpc>
                          <a:spcPct val="130000"/>
                        </a:lnSpc>
                      </a:pP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※ </a:t>
                      </a:r>
                      <a:r>
                        <a:rPr lang="ko-KR" altLang="en-US" sz="1000" b="1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과제 선정 후 협약용 계획서에 국제공동연구개발비 계상 시</a:t>
                      </a:r>
                      <a:r>
                        <a:rPr lang="en-US" altLang="ko-KR" sz="10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, </a:t>
                      </a:r>
                      <a:r>
                        <a:rPr lang="ko-KR" altLang="en-US" sz="10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연구개발기관과 국외기관 간 계약서 등 </a:t>
                      </a:r>
                      <a:r>
                        <a:rPr lang="ko-KR" altLang="en-US" sz="1000" b="1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증빙자료 제출 필요</a:t>
                      </a:r>
                      <a:r>
                        <a:rPr lang="en-US" altLang="ko-KR" sz="9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9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추후 협약용 계획서 제출 시 별도 안내 예정</a:t>
                      </a:r>
                      <a:r>
                        <a:rPr lang="en-US" altLang="ko-KR" sz="900" kern="1200" dirty="0">
                          <a:solidFill>
                            <a:schemeClr val="bg1"/>
                          </a:solidFill>
                          <a:effectLst/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) </a:t>
                      </a:r>
                      <a:endParaRPr lang="ko-KR" altLang="en-US" sz="1000" kern="1200" dirty="0">
                        <a:solidFill>
                          <a:schemeClr val="bg1"/>
                        </a:solidFill>
                        <a:effectLst/>
                        <a:latin typeface="KoPubWorld돋움체 Medium" panose="00000600000000000000" pitchFamily="2" charset="-127"/>
                        <a:ea typeface="KoPubWorld돋움체 Medium" panose="00000600000000000000" pitchFamily="2" charset="-127"/>
                        <a:cs typeface="KoPubWorld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048007"/>
                  </a:ext>
                </a:extLst>
              </a:tr>
              <a:tr h="3383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위탁연구개발비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9700" marR="0" indent="-1397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⦁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직접비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-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위탁연구개발비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-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국제공동연구개발비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-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연구개발부담비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)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의 </a:t>
                      </a:r>
                      <a:r>
                        <a:rPr lang="en-US" altLang="ko-KR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40% </a:t>
                      </a:r>
                      <a:r>
                        <a:rPr lang="ko-KR" altLang="en-US" sz="1000" kern="1200" dirty="0">
                          <a:ln>
                            <a:solidFill>
                              <a:srgbClr val="3D5A8C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latin typeface="KoPubWorld돋움체 Medium" panose="00000600000000000000" pitchFamily="2" charset="-127"/>
                          <a:ea typeface="KoPubWorld돋움체 Medium" panose="00000600000000000000" pitchFamily="2" charset="-127"/>
                          <a:cs typeface="KoPubWorld돋움체 Medium" panose="00000600000000000000" pitchFamily="2" charset="-127"/>
                        </a:rPr>
                        <a:t>초과 불가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3129778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56416" y="6238654"/>
            <a:ext cx="11090209" cy="3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marR="0" indent="-27305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en-US" altLang="ko-KR" sz="10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세부사항은</a:t>
            </a:r>
            <a:r>
              <a:rPr lang="en-US" altLang="ko-KR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0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국가연구개발혁신법</a:t>
            </a:r>
            <a:r>
              <a:rPr lang="en-US" altLang="ko-KR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0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시행령</a:t>
            </a:r>
            <a:r>
              <a:rPr lang="en-US" altLang="ko-KR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(별표2) 및 </a:t>
            </a:r>
            <a:r>
              <a:rPr lang="en-US" altLang="ko-KR" sz="10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국가연구개발사업</a:t>
            </a:r>
            <a:r>
              <a:rPr lang="en-US" altLang="ko-KR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0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연구개발비</a:t>
            </a:r>
            <a:r>
              <a:rPr lang="en-US" altLang="ko-KR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0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사용</a:t>
            </a:r>
            <a:r>
              <a:rPr lang="en-US" altLang="ko-KR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0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기준</a:t>
            </a:r>
            <a:r>
              <a:rPr lang="en-US" altLang="ko-KR" sz="10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0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prstClr val="black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참조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prstClr val="black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20639" y="1627470"/>
            <a:ext cx="10640291" cy="356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비목별 연구개발비 계상 시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국가연구개발사업 연구개발비 사용기준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참고하시기 바랍니다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2B7E9F5A-E3E9-4BF3-837C-69A2920E3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901" y="543164"/>
            <a:ext cx="3072803" cy="5059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17A305CD-9E61-4B80-95FA-8E471C6A6643}"/>
              </a:ext>
            </a:extLst>
          </p:cNvPr>
          <p:cNvSpPr/>
          <p:nvPr/>
        </p:nvSpPr>
        <p:spPr>
          <a:xfrm>
            <a:off x="8623020" y="559931"/>
            <a:ext cx="362773" cy="489218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19B52A6-8253-47BC-9F9B-E9C517B8B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558" y="57260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13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DA532F27-9188-426F-A4E7-3721D8124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615" y="548727"/>
            <a:ext cx="3083344" cy="50071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6" name="직사각형 25"/>
          <p:cNvSpPr/>
          <p:nvPr/>
        </p:nvSpPr>
        <p:spPr>
          <a:xfrm>
            <a:off x="8992136" y="560223"/>
            <a:ext cx="362773" cy="489218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36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연구장비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223011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515363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연구개발기관의 연구시설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·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장비 보유현황을 입력하는 란입니다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주관연구기관 기관담당자가 기등록한 해당기관의 연구시설장비를 선택하는 화면입니다</a:t>
            </a:r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(</a:t>
            </a:r>
            <a:r>
              <a:rPr lang="ko-KR" altLang="en-US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연구시설장비를 등록할 시간이 부족한 경우</a:t>
            </a:r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연구개발계획서 내에 별도 기재하여 주시기 바랍니다</a:t>
            </a:r>
            <a:r>
              <a:rPr lang="en-US" altLang="ko-KR" sz="1200" dirty="0"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.)</a:t>
            </a:r>
            <a:endParaRPr lang="en-US" altLang="ko-KR" sz="105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연구시설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·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장비 </a:t>
            </a:r>
            <a:r>
              <a:rPr lang="ko-KR" altLang="en-US" sz="13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보유현황란에서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보유장비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연구시설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추가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탭을 클릭합니다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연구시설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장비명을 입력하고 검색을 누르시면 기관 보유 시설 </a:t>
            </a:r>
            <a:r>
              <a:rPr lang="ko-KR" altLang="en-US" sz="13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장비란에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데이터가 뜨고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해당하는 장비의 체크박스 클릭 후 선택을 누릅니다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용도 및 활용시기를 입력합니다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보유한 장비를 현물로 부담하고자 하는 경우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현물부담반영여부 체크박스를 클릭하시면 운영시작일자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운영종료일자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연간운영비용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3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전담인력수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활용계획 탭이 활성화됩니다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3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필수입력정보를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작성합니다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10000"/>
              </a:lnSpc>
              <a:spcBef>
                <a:spcPts val="488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입력한 내용을 삭제하고 싶은 경우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체크박스 클릭 후 보유장비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연구시설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삭제를 누르시면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기입력된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정보가 삭제됩니다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DC255A-60EA-445B-801A-ECD940B6EEB5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연구장비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BAD3C16-70DA-4B87-B6B1-1C883D4113FC}"/>
              </a:ext>
            </a:extLst>
          </p:cNvPr>
          <p:cNvSpPr/>
          <p:nvPr/>
        </p:nvSpPr>
        <p:spPr>
          <a:xfrm>
            <a:off x="3565321" y="2642532"/>
            <a:ext cx="562062" cy="1342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20604546-6532-43C2-A0B0-15D4B91B8E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217"/>
          <a:stretch/>
        </p:blipFill>
        <p:spPr>
          <a:xfrm>
            <a:off x="322456" y="1713847"/>
            <a:ext cx="7037694" cy="2287701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3DF535B5-D709-4AB2-939A-358FE946B658}"/>
              </a:ext>
            </a:extLst>
          </p:cNvPr>
          <p:cNvSpPr/>
          <p:nvPr/>
        </p:nvSpPr>
        <p:spPr>
          <a:xfrm>
            <a:off x="2725175" y="268607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1340FCC-BEF4-465E-A694-48B33A7FCE13}"/>
              </a:ext>
            </a:extLst>
          </p:cNvPr>
          <p:cNvSpPr/>
          <p:nvPr/>
        </p:nvSpPr>
        <p:spPr>
          <a:xfrm>
            <a:off x="306555" y="1715581"/>
            <a:ext cx="1165334" cy="221195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47DF72A-27DD-45E1-B4F7-FB3982C472E4}"/>
              </a:ext>
            </a:extLst>
          </p:cNvPr>
          <p:cNvSpPr/>
          <p:nvPr/>
        </p:nvSpPr>
        <p:spPr>
          <a:xfrm>
            <a:off x="1513269" y="2650921"/>
            <a:ext cx="1160556" cy="23486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9207DA9C-5489-4860-8550-3BDC314EF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083" y="2907688"/>
            <a:ext cx="6964020" cy="1056821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491D4DE7-BC7D-4083-AEE4-AA9EA714BE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220" y="3771036"/>
            <a:ext cx="4686325" cy="2756116"/>
          </a:xfrm>
          <a:prstGeom prst="rect">
            <a:avLst/>
          </a:prstGeom>
          <a:ln w="28575">
            <a:solidFill>
              <a:srgbClr val="C00000"/>
            </a:solidFill>
            <a:prstDash val="sysDash"/>
          </a:ln>
        </p:spPr>
      </p:pic>
      <p:sp>
        <p:nvSpPr>
          <p:cNvPr id="24" name="타원 23">
            <a:extLst>
              <a:ext uri="{FF2B5EF4-FFF2-40B4-BE49-F238E27FC236}">
                <a16:creationId xmlns:a16="http://schemas.microsoft.com/office/drawing/2014/main" id="{975D9151-7C21-4530-B9CD-97F8D02A6D7E}"/>
              </a:ext>
            </a:extLst>
          </p:cNvPr>
          <p:cNvSpPr/>
          <p:nvPr/>
        </p:nvSpPr>
        <p:spPr>
          <a:xfrm>
            <a:off x="5129865" y="382911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6E25D9E7-E814-42F4-A94A-6E079F408EF3}"/>
              </a:ext>
            </a:extLst>
          </p:cNvPr>
          <p:cNvSpPr/>
          <p:nvPr/>
        </p:nvSpPr>
        <p:spPr>
          <a:xfrm>
            <a:off x="2009162" y="3424354"/>
            <a:ext cx="5332726" cy="25835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9B0FF9BA-4EBF-4533-97BF-AD54447489E8}"/>
              </a:ext>
            </a:extLst>
          </p:cNvPr>
          <p:cNvSpPr/>
          <p:nvPr/>
        </p:nvSpPr>
        <p:spPr>
          <a:xfrm>
            <a:off x="7416079" y="346817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4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921B4B45-95BC-4E8E-B1FE-D12B3B755339}"/>
              </a:ext>
            </a:extLst>
          </p:cNvPr>
          <p:cNvCxnSpPr>
            <a:cxnSpLocks/>
          </p:cNvCxnSpPr>
          <p:nvPr/>
        </p:nvCxnSpPr>
        <p:spPr>
          <a:xfrm flipH="1">
            <a:off x="682221" y="2899729"/>
            <a:ext cx="1991604" cy="849405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ECA919C-1B55-44D0-8F7D-AAC593F76C7B}"/>
              </a:ext>
            </a:extLst>
          </p:cNvPr>
          <p:cNvSpPr/>
          <p:nvPr/>
        </p:nvSpPr>
        <p:spPr>
          <a:xfrm>
            <a:off x="4606698" y="2913480"/>
            <a:ext cx="1803481" cy="288113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94B6DD0-696C-42B7-9FBA-40674B2477DF}"/>
              </a:ext>
            </a:extLst>
          </p:cNvPr>
          <p:cNvSpPr/>
          <p:nvPr/>
        </p:nvSpPr>
        <p:spPr>
          <a:xfrm>
            <a:off x="6455806" y="296473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54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3B56F95-BF5F-4BEC-8370-37ACE7460CEF}"/>
              </a:ext>
            </a:extLst>
          </p:cNvPr>
          <p:cNvSpPr/>
          <p:nvPr/>
        </p:nvSpPr>
        <p:spPr>
          <a:xfrm>
            <a:off x="1161819" y="4113086"/>
            <a:ext cx="447007" cy="991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A8662F9F-8D42-4396-9D9A-E464C65F560E}"/>
              </a:ext>
            </a:extLst>
          </p:cNvPr>
          <p:cNvSpPr/>
          <p:nvPr/>
        </p:nvSpPr>
        <p:spPr>
          <a:xfrm>
            <a:off x="2056834" y="4142774"/>
            <a:ext cx="447007" cy="733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3BF1ADAF-1856-4B01-A361-8BF4C1A0C1C9}"/>
              </a:ext>
            </a:extLst>
          </p:cNvPr>
          <p:cNvSpPr/>
          <p:nvPr/>
        </p:nvSpPr>
        <p:spPr>
          <a:xfrm>
            <a:off x="1975606" y="2313258"/>
            <a:ext cx="447007" cy="1401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3F154A0-4C95-4250-8D70-B3B497727A29}"/>
              </a:ext>
            </a:extLst>
          </p:cNvPr>
          <p:cNvSpPr/>
          <p:nvPr/>
        </p:nvSpPr>
        <p:spPr>
          <a:xfrm>
            <a:off x="5145041" y="2309585"/>
            <a:ext cx="447007" cy="1401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7CF1E9B-C707-4E45-A23F-9EE739A44827}"/>
              </a:ext>
            </a:extLst>
          </p:cNvPr>
          <p:cNvSpPr/>
          <p:nvPr/>
        </p:nvSpPr>
        <p:spPr>
          <a:xfrm>
            <a:off x="672436" y="3241501"/>
            <a:ext cx="447007" cy="1401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2D9C9B99-38C5-47D5-BF2A-3A27DD1A83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0012" y="572608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488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DA532F27-9188-426F-A4E7-3721D8124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615" y="548727"/>
            <a:ext cx="3083344" cy="50071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6" name="직사각형 25"/>
          <p:cNvSpPr/>
          <p:nvPr/>
        </p:nvSpPr>
        <p:spPr>
          <a:xfrm>
            <a:off x="8992136" y="560223"/>
            <a:ext cx="362773" cy="489218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37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연구장비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223011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515363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연구개발기관의 신규 연구시설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장비 구매 계획을 입력하는 란입니다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highlight>
                <a:srgbClr val="FFFF00"/>
              </a:highlight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신규 연구시설 및 장비 구매 계획이 있으실 경우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&lt;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연구개발계획서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PART2[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작성용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&gt;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 동일하게 입력하시기 바랍니다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highlight>
                  <a:srgbClr val="FFFF00"/>
                </a:highligh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DC255A-60EA-445B-801A-ECD940B6EEB5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연구장비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2D9C9B99-38C5-47D5-BF2A-3A27DD1A8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0012" y="572608"/>
            <a:ext cx="225596" cy="21392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87FF5F1-F398-433A-9CDD-2BCB9724C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799" y="2317644"/>
            <a:ext cx="8189774" cy="2149581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11340FCC-BEF4-465E-A694-48B33A7FCE13}"/>
              </a:ext>
            </a:extLst>
          </p:cNvPr>
          <p:cNvSpPr/>
          <p:nvPr/>
        </p:nvSpPr>
        <p:spPr>
          <a:xfrm>
            <a:off x="283029" y="2371137"/>
            <a:ext cx="1783896" cy="248238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58F92F-2E53-4A78-A335-0E57B0EC2C90}"/>
              </a:ext>
            </a:extLst>
          </p:cNvPr>
          <p:cNvSpPr txBox="1"/>
          <p:nvPr/>
        </p:nvSpPr>
        <p:spPr>
          <a:xfrm>
            <a:off x="2066925" y="4940374"/>
            <a:ext cx="45718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FF0000"/>
                </a:solidFill>
              </a:rPr>
              <a:t>해당 사항은 연구개발계획서</a:t>
            </a:r>
            <a:r>
              <a:rPr lang="en-US" altLang="ko-KR" sz="2000" b="1" dirty="0">
                <a:solidFill>
                  <a:srgbClr val="FF0000"/>
                </a:solidFill>
              </a:rPr>
              <a:t>PART2[</a:t>
            </a:r>
            <a:r>
              <a:rPr lang="ko-KR" altLang="en-US" sz="2000" b="1" dirty="0">
                <a:solidFill>
                  <a:srgbClr val="FF0000"/>
                </a:solidFill>
              </a:rPr>
              <a:t>작성용</a:t>
            </a:r>
            <a:r>
              <a:rPr lang="en-US" altLang="ko-KR" sz="2000" b="1" dirty="0">
                <a:solidFill>
                  <a:srgbClr val="FF0000"/>
                </a:solidFill>
              </a:rPr>
              <a:t>]</a:t>
            </a:r>
            <a:r>
              <a:rPr lang="ko-KR" altLang="en-US" sz="2000" b="1" dirty="0">
                <a:solidFill>
                  <a:srgbClr val="FF0000"/>
                </a:solidFill>
              </a:rPr>
              <a:t>과 동일하게 기입 </a:t>
            </a:r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5907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8B1B92A2-1968-4901-91DD-FA6EEC6E3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567" y="546467"/>
            <a:ext cx="3072803" cy="50071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38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성과지표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19151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성과지표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선택화면입니다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각 사업별 과제 제안요구서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(RFP)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의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성과목표에 제시된 성과지표 및 목표치를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전담 기관 등록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·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기탁지표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특성 반영지표 입력란입니다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성과지표추가를 클릭 후 작성합니다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①의 성과지표명 항목에 없는 성과목표는 </a:t>
            </a:r>
            <a:b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</a:b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´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전문기관 기타성과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´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항목에 직접 입력합니다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latinLnBrk="0">
              <a:spcBef>
                <a:spcPts val="488"/>
              </a:spcBef>
            </a:pP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latinLnBrk="0">
              <a:spcBef>
                <a:spcPts val="488"/>
              </a:spcBef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①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② 두 항목의 가중치 합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은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100%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로 입력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해야 합니다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9F1EE5-1D22-43CC-8CEA-CFF523E4C392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성과지표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5D7DC8C4-8521-41AE-8733-C985768E8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439" y="582896"/>
            <a:ext cx="225596" cy="213928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15CD216B-E5F2-4633-A787-8577CE6ABF0A}"/>
              </a:ext>
            </a:extLst>
          </p:cNvPr>
          <p:cNvSpPr/>
          <p:nvPr/>
        </p:nvSpPr>
        <p:spPr>
          <a:xfrm>
            <a:off x="9303851" y="560217"/>
            <a:ext cx="362773" cy="489218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AF9B9C0-449C-4390-8CC2-8CD5B55FC3C8}"/>
              </a:ext>
            </a:extLst>
          </p:cNvPr>
          <p:cNvGrpSpPr/>
          <p:nvPr/>
        </p:nvGrpSpPr>
        <p:grpSpPr>
          <a:xfrm>
            <a:off x="250626" y="2117642"/>
            <a:ext cx="7982915" cy="3197307"/>
            <a:chOff x="250626" y="1631868"/>
            <a:chExt cx="7982915" cy="2692482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4B24B256-0736-4FBA-84EA-288A10D96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0626" y="1631868"/>
              <a:ext cx="7982915" cy="2692482"/>
            </a:xfrm>
            <a:prstGeom prst="rect">
              <a:avLst/>
            </a:prstGeom>
          </p:spPr>
        </p:pic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2F3945C-8FED-4270-8C0D-05582E41E9DA}"/>
                </a:ext>
              </a:extLst>
            </p:cNvPr>
            <p:cNvSpPr/>
            <p:nvPr/>
          </p:nvSpPr>
          <p:spPr>
            <a:xfrm>
              <a:off x="267680" y="1981336"/>
              <a:ext cx="7881883" cy="1066664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13" dirty="0"/>
            </a:p>
          </p:txBody>
        </p: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215AAAD-A559-4C1B-851F-79F25EF0E1D6}"/>
                </a:ext>
              </a:extLst>
            </p:cNvPr>
            <p:cNvSpPr/>
            <p:nvPr/>
          </p:nvSpPr>
          <p:spPr>
            <a:xfrm>
              <a:off x="2207391" y="1834915"/>
              <a:ext cx="146250" cy="164561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54" dirty="0"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</a:t>
              </a:r>
              <a:endParaRPr lang="ko-KR" altLang="en-US" sz="854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D60E483-E7CF-44FA-A0A0-7C8773A7F4BD}"/>
                </a:ext>
              </a:extLst>
            </p:cNvPr>
            <p:cNvSpPr/>
            <p:nvPr/>
          </p:nvSpPr>
          <p:spPr>
            <a:xfrm>
              <a:off x="2207391" y="3112140"/>
              <a:ext cx="146250" cy="164561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54" dirty="0"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</a:t>
              </a:r>
              <a:endParaRPr lang="ko-KR" altLang="en-US" sz="854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0D77E8A-25FE-46C8-96D3-E9F8B0AEC448}"/>
                </a:ext>
              </a:extLst>
            </p:cNvPr>
            <p:cNvSpPr/>
            <p:nvPr/>
          </p:nvSpPr>
          <p:spPr>
            <a:xfrm>
              <a:off x="267679" y="3219586"/>
              <a:ext cx="7881883" cy="1066664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13" dirty="0"/>
            </a:p>
          </p:txBody>
        </p:sp>
      </p:grpSp>
    </p:spTree>
    <p:extLst>
      <p:ext uri="{BB962C8B-B14F-4D97-AF65-F5344CB8AC3E}">
        <p14:creationId xmlns:p14="http://schemas.microsoft.com/office/powerpoint/2010/main" val="15632997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>
            <a:extLst>
              <a:ext uri="{FF2B5EF4-FFF2-40B4-BE49-F238E27FC236}">
                <a16:creationId xmlns:a16="http://schemas.microsoft.com/office/drawing/2014/main" id="{E1355782-3CEF-4390-8059-A66B43278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567" y="562375"/>
            <a:ext cx="3072803" cy="49544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5" name="직사각형 44">
            <a:extLst>
              <a:ext uri="{FF2B5EF4-FFF2-40B4-BE49-F238E27FC236}">
                <a16:creationId xmlns:a16="http://schemas.microsoft.com/office/drawing/2014/main" id="{9769F5A4-7DEA-40B4-9EA4-7ABB10003EF8}"/>
              </a:ext>
            </a:extLst>
          </p:cNvPr>
          <p:cNvSpPr/>
          <p:nvPr/>
        </p:nvSpPr>
        <p:spPr>
          <a:xfrm>
            <a:off x="9637308" y="568601"/>
            <a:ext cx="362773" cy="489218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39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첨부파일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첨부파일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등록화면입니다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‘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첨부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’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버튼이 활성화된 첨부파일만 업로드합니다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연구개발계획서 서식에 따라 작성한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연구계획서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연구내용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를 첨부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별첨자료들을 작성하여 파일을 첨부합니다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endParaRPr lang="en-US" altLang="ko-KR" sz="10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필수여부 구분 란에 필수로 되어있는 경우 해당하는 </a:t>
            </a:r>
            <a:endParaRPr lang="en-US" altLang="ko-KR" sz="12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파일을 작성하여 첨부하여 주시기 바랍니다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각 문서유형에 첨부할 파일이 맞는지 정확하게     </a:t>
            </a:r>
            <a:endParaRPr lang="en-US" altLang="ko-KR" sz="12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확인하시기 바라며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잘못 첨부하였을 경우 </a:t>
            </a:r>
            <a:endParaRPr lang="en-US" altLang="ko-KR" sz="12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불이익을 받을 수 있으니 주의하시기 바랍니다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</a:t>
            </a:r>
          </a:p>
          <a:p>
            <a:pPr>
              <a:spcBef>
                <a:spcPts val="200"/>
              </a:spcBef>
            </a:pPr>
            <a:endParaRPr lang="en-US" altLang="ko-KR" sz="12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나머지 파일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(1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번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2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번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4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번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5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번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은 온라인으로       </a:t>
            </a:r>
            <a:endParaRPr lang="en-US" altLang="ko-KR" sz="12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입력한 정보가 접수마감 후에 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PDF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파일로  </a:t>
            </a:r>
            <a:endParaRPr lang="en-US" altLang="ko-KR" sz="12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자동생성되기 때문에 별도로 첨부할 필요가 </a:t>
            </a:r>
            <a:endParaRPr lang="en-US" altLang="ko-KR" sz="12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없습니다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4A6900-D067-4AF2-9B48-BE35BD323975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첨부파일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2675806-2E8A-4C66-91D6-A4C0EE29F1F1}"/>
              </a:ext>
            </a:extLst>
          </p:cNvPr>
          <p:cNvSpPr/>
          <p:nvPr/>
        </p:nvSpPr>
        <p:spPr>
          <a:xfrm>
            <a:off x="2961314" y="3246539"/>
            <a:ext cx="1484851" cy="1824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EE5419C-2570-4E31-97A3-EF0671DE900E}"/>
              </a:ext>
            </a:extLst>
          </p:cNvPr>
          <p:cNvSpPr/>
          <p:nvPr/>
        </p:nvSpPr>
        <p:spPr>
          <a:xfrm>
            <a:off x="4857226" y="3246538"/>
            <a:ext cx="496174" cy="1796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6E15598-81EB-4456-A905-01098BB2845A}"/>
              </a:ext>
            </a:extLst>
          </p:cNvPr>
          <p:cNvSpPr/>
          <p:nvPr/>
        </p:nvSpPr>
        <p:spPr>
          <a:xfrm>
            <a:off x="5437377" y="3243746"/>
            <a:ext cx="340967" cy="1824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999D7D0-FD7D-4C52-B080-39EF5D9F9F99}"/>
              </a:ext>
            </a:extLst>
          </p:cNvPr>
          <p:cNvSpPr/>
          <p:nvPr/>
        </p:nvSpPr>
        <p:spPr>
          <a:xfrm>
            <a:off x="5437377" y="4108608"/>
            <a:ext cx="340967" cy="1824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0DDBF5E-8700-42B0-B1E1-4BED2233604A}"/>
              </a:ext>
            </a:extLst>
          </p:cNvPr>
          <p:cNvSpPr/>
          <p:nvPr/>
        </p:nvSpPr>
        <p:spPr>
          <a:xfrm>
            <a:off x="5447854" y="4388145"/>
            <a:ext cx="340967" cy="1824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DDDFD087-9F09-406A-AE73-1329E1056C4A}"/>
              </a:ext>
            </a:extLst>
          </p:cNvPr>
          <p:cNvSpPr/>
          <p:nvPr/>
        </p:nvSpPr>
        <p:spPr>
          <a:xfrm>
            <a:off x="5412238" y="4666612"/>
            <a:ext cx="340967" cy="1824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DA1660E1-F171-4DC6-A623-443FAD67917B}"/>
              </a:ext>
            </a:extLst>
          </p:cNvPr>
          <p:cNvSpPr/>
          <p:nvPr/>
        </p:nvSpPr>
        <p:spPr>
          <a:xfrm>
            <a:off x="6072691" y="3241396"/>
            <a:ext cx="612398" cy="2204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1DE83D2E-EA6D-4EBB-8560-3B2C65894351}"/>
              </a:ext>
            </a:extLst>
          </p:cNvPr>
          <p:cNvSpPr/>
          <p:nvPr/>
        </p:nvSpPr>
        <p:spPr>
          <a:xfrm>
            <a:off x="6009469" y="4070604"/>
            <a:ext cx="612398" cy="2204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B42180D-9D16-4CE2-9F13-B589AD06F27B}"/>
              </a:ext>
            </a:extLst>
          </p:cNvPr>
          <p:cNvSpPr/>
          <p:nvPr/>
        </p:nvSpPr>
        <p:spPr>
          <a:xfrm>
            <a:off x="6040434" y="4350141"/>
            <a:ext cx="612398" cy="2204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E989E6C0-F6C6-4F58-811B-2E6EF1BD7622}"/>
              </a:ext>
            </a:extLst>
          </p:cNvPr>
          <p:cNvSpPr/>
          <p:nvPr/>
        </p:nvSpPr>
        <p:spPr>
          <a:xfrm>
            <a:off x="6071210" y="4632451"/>
            <a:ext cx="612398" cy="2204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" name="그림 40">
            <a:extLst>
              <a:ext uri="{FF2B5EF4-FFF2-40B4-BE49-F238E27FC236}">
                <a16:creationId xmlns:a16="http://schemas.microsoft.com/office/drawing/2014/main" id="{2433F23B-D074-4B21-A28B-411AD8EFF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452" y="587848"/>
            <a:ext cx="225596" cy="213928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1FDFF1C6-CCA2-46FB-82C9-C67019C02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71" y="1671638"/>
            <a:ext cx="8169465" cy="375353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FE293977-66C0-49A6-BAF0-A738AA43E7E0}"/>
              </a:ext>
            </a:extLst>
          </p:cNvPr>
          <p:cNvSpPr/>
          <p:nvPr/>
        </p:nvSpPr>
        <p:spPr>
          <a:xfrm>
            <a:off x="6882194" y="3079466"/>
            <a:ext cx="646418" cy="34674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7A02D70A-D067-46A9-9FF0-094B56F1DF16}"/>
              </a:ext>
            </a:extLst>
          </p:cNvPr>
          <p:cNvSpPr/>
          <p:nvPr/>
        </p:nvSpPr>
        <p:spPr>
          <a:xfrm>
            <a:off x="6685367" y="3075305"/>
            <a:ext cx="147386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8B4EE327-F9E0-47BC-B7A5-F5780E568312}"/>
              </a:ext>
            </a:extLst>
          </p:cNvPr>
          <p:cNvSpPr/>
          <p:nvPr/>
        </p:nvSpPr>
        <p:spPr>
          <a:xfrm>
            <a:off x="6664127" y="394365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7A99363-7B62-4756-9511-A5BAA8C6EF67}"/>
              </a:ext>
            </a:extLst>
          </p:cNvPr>
          <p:cNvSpPr/>
          <p:nvPr/>
        </p:nvSpPr>
        <p:spPr>
          <a:xfrm>
            <a:off x="6900460" y="3940764"/>
            <a:ext cx="612398" cy="145901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75CA8F91-20A8-470B-9934-CBE58F60FCD3}"/>
              </a:ext>
            </a:extLst>
          </p:cNvPr>
          <p:cNvSpPr/>
          <p:nvPr/>
        </p:nvSpPr>
        <p:spPr>
          <a:xfrm>
            <a:off x="1517650" y="5626100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3A01ECFF-E970-41B9-AA0C-221C165BFEE0}"/>
              </a:ext>
            </a:extLst>
          </p:cNvPr>
          <p:cNvSpPr/>
          <p:nvPr/>
        </p:nvSpPr>
        <p:spPr>
          <a:xfrm>
            <a:off x="1517650" y="578802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241107F3-474D-49CB-B8F2-14058BE5D89A}"/>
              </a:ext>
            </a:extLst>
          </p:cNvPr>
          <p:cNvSpPr/>
          <p:nvPr/>
        </p:nvSpPr>
        <p:spPr>
          <a:xfrm>
            <a:off x="1517650" y="5949950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9100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40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첨부파일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신청자격 적정성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신청자격 적정성 확인서의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상세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팝업창이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뜨면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적정성 항목별 내용을 확인하신 후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또는 </a:t>
            </a:r>
            <a:r>
              <a:rPr lang="ko-KR" altLang="en-US" sz="14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비해당에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체크하시면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으로 체크한 항목이 있을 경우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접수자체는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가능하나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사전검토를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통해 평가대상에서 제외됩니다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                      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적정성 항목별로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팝업창이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뜨는 항목도 있고 뜨지 않는 항목도 있습니다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팝업창이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뜨는 항목은 관련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내용확인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후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확인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버튼을 클릭하면 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내용이 잘 보이지 않을 경우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우측 상단의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전체화면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클릭하면 보다 편하게 내용을 확인하실 수 있습니다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클릭하면 팝업창이 닫힙니다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첨부파일 화면 하단의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다음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클릭하여 최종확인 화면으로 넘어갑니다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48320FC-ACB7-4C9C-AD5B-60B091C213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r="16210" b="2621"/>
          <a:stretch/>
        </p:blipFill>
        <p:spPr>
          <a:xfrm>
            <a:off x="252649" y="1626926"/>
            <a:ext cx="7835635" cy="11811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1410F1-9BCF-403F-8D1F-D7D81AA6ADF0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첨부파일 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F5A711A-F8BB-4167-8C75-03D1FEC55D07}"/>
              </a:ext>
            </a:extLst>
          </p:cNvPr>
          <p:cNvSpPr/>
          <p:nvPr/>
        </p:nvSpPr>
        <p:spPr>
          <a:xfrm>
            <a:off x="6728200" y="2352828"/>
            <a:ext cx="1368397" cy="34674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C625B39-A953-4907-9EA7-BBABEB971163}"/>
              </a:ext>
            </a:extLst>
          </p:cNvPr>
          <p:cNvSpPr/>
          <p:nvPr/>
        </p:nvSpPr>
        <p:spPr>
          <a:xfrm>
            <a:off x="6764466" y="2115148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29" y="2452429"/>
            <a:ext cx="1637827" cy="2042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2629" y="2851722"/>
            <a:ext cx="7775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연구기관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에서 작성한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신청자격 적정성 확인서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와 동일하며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매뉴얼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25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페이지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), 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연구기관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화면에서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입력하지 않았을 경우 첨부파일 화면에서도 입력이 가능합니다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84E73D2B-730A-4428-B6AE-80A68B58D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11" y="3374942"/>
            <a:ext cx="4900034" cy="2849885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F6AE2A8A-D518-4644-B56F-8F7C962041F1}"/>
              </a:ext>
            </a:extLst>
          </p:cNvPr>
          <p:cNvSpPr/>
          <p:nvPr/>
        </p:nvSpPr>
        <p:spPr>
          <a:xfrm>
            <a:off x="466412" y="3374943"/>
            <a:ext cx="4985803" cy="284988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924684C-9788-46C2-9651-DD04049743DE}"/>
              </a:ext>
            </a:extLst>
          </p:cNvPr>
          <p:cNvSpPr/>
          <p:nvPr/>
        </p:nvSpPr>
        <p:spPr>
          <a:xfrm>
            <a:off x="1594310" y="3750701"/>
            <a:ext cx="1365003" cy="5696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606D0A-8D77-4F59-947D-65F42F99178B}"/>
              </a:ext>
            </a:extLst>
          </p:cNvPr>
          <p:cNvSpPr/>
          <p:nvPr/>
        </p:nvSpPr>
        <p:spPr>
          <a:xfrm>
            <a:off x="3870200" y="3752861"/>
            <a:ext cx="898695" cy="5696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5398BC8-42E8-43F8-A686-B14027AD723E}"/>
              </a:ext>
            </a:extLst>
          </p:cNvPr>
          <p:cNvSpPr/>
          <p:nvPr/>
        </p:nvSpPr>
        <p:spPr>
          <a:xfrm>
            <a:off x="4847874" y="3547249"/>
            <a:ext cx="484390" cy="18021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6317F09-07E1-4ED4-83CA-9D895E806C40}"/>
              </a:ext>
            </a:extLst>
          </p:cNvPr>
          <p:cNvSpPr/>
          <p:nvPr/>
        </p:nvSpPr>
        <p:spPr>
          <a:xfrm>
            <a:off x="3666541" y="4689629"/>
            <a:ext cx="584502" cy="129449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6412381-ED78-4550-BC0A-231682551847}"/>
              </a:ext>
            </a:extLst>
          </p:cNvPr>
          <p:cNvSpPr/>
          <p:nvPr/>
        </p:nvSpPr>
        <p:spPr>
          <a:xfrm>
            <a:off x="4869404" y="6010225"/>
            <a:ext cx="484390" cy="18021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84C6EDCC-21DC-4C09-8B5C-D3409D10ABBC}"/>
              </a:ext>
            </a:extLst>
          </p:cNvPr>
          <p:cNvSpPr/>
          <p:nvPr/>
        </p:nvSpPr>
        <p:spPr>
          <a:xfrm>
            <a:off x="3451483" y="4681387"/>
            <a:ext cx="127306" cy="128697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2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DCCC14DE-8F6E-45FE-B23B-B414462E07F7}"/>
              </a:ext>
            </a:extLst>
          </p:cNvPr>
          <p:cNvSpPr/>
          <p:nvPr/>
        </p:nvSpPr>
        <p:spPr>
          <a:xfrm>
            <a:off x="5018417" y="5817954"/>
            <a:ext cx="127306" cy="128697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4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63A50603-1332-4E56-A4D0-D6ECF45FB763}"/>
              </a:ext>
            </a:extLst>
          </p:cNvPr>
          <p:cNvSpPr/>
          <p:nvPr/>
        </p:nvSpPr>
        <p:spPr>
          <a:xfrm>
            <a:off x="5110521" y="3820398"/>
            <a:ext cx="127306" cy="128697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3</a:t>
            </a:r>
            <a:endParaRPr kumimoji="0" lang="ko-KR" altLang="en-US" sz="85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1C612FD6-A7B9-4D89-A92F-1E3CAA201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871" y="6083358"/>
            <a:ext cx="2597276" cy="358245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2550C187-6B47-43DA-B9B1-E7B8076C98D9}"/>
              </a:ext>
            </a:extLst>
          </p:cNvPr>
          <p:cNvSpPr/>
          <p:nvPr/>
        </p:nvSpPr>
        <p:spPr>
          <a:xfrm>
            <a:off x="7022299" y="6112524"/>
            <a:ext cx="587231" cy="26913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44092EF4-D643-487F-80D9-AEADE8B2378A}"/>
              </a:ext>
            </a:extLst>
          </p:cNvPr>
          <p:cNvSpPr/>
          <p:nvPr/>
        </p:nvSpPr>
        <p:spPr>
          <a:xfrm>
            <a:off x="7234229" y="5888018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6DD9673-E967-4542-AB53-22FC8B347FC0}"/>
              </a:ext>
            </a:extLst>
          </p:cNvPr>
          <p:cNvSpPr/>
          <p:nvPr/>
        </p:nvSpPr>
        <p:spPr>
          <a:xfrm>
            <a:off x="7653264" y="6111101"/>
            <a:ext cx="587231" cy="26913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80DC6167-889A-4C50-9137-FB11C63807FD}"/>
              </a:ext>
            </a:extLst>
          </p:cNvPr>
          <p:cNvSpPr/>
          <p:nvPr/>
        </p:nvSpPr>
        <p:spPr>
          <a:xfrm>
            <a:off x="7848102" y="588659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id="{0C27B83C-5A99-42B8-825F-0701350781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1567" y="562375"/>
            <a:ext cx="3072803" cy="49544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8" name="직사각형 47">
            <a:extLst>
              <a:ext uri="{FF2B5EF4-FFF2-40B4-BE49-F238E27FC236}">
                <a16:creationId xmlns:a16="http://schemas.microsoft.com/office/drawing/2014/main" id="{C617CEC6-9449-4FAB-81E0-1854DD6681AD}"/>
              </a:ext>
            </a:extLst>
          </p:cNvPr>
          <p:cNvSpPr/>
          <p:nvPr/>
        </p:nvSpPr>
        <p:spPr>
          <a:xfrm>
            <a:off x="9637308" y="568601"/>
            <a:ext cx="362773" cy="489218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E7273A7A-B02D-476A-A40F-C1D7F0B505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2862" y="589544"/>
            <a:ext cx="225596" cy="2139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FDCE59-7F46-4A77-BB1A-A07D08D34E8B}"/>
              </a:ext>
            </a:extLst>
          </p:cNvPr>
          <p:cNvSpPr txBox="1"/>
          <p:nvPr/>
        </p:nvSpPr>
        <p:spPr>
          <a:xfrm>
            <a:off x="5183581" y="1641796"/>
            <a:ext cx="1893494" cy="307777"/>
          </a:xfrm>
          <a:prstGeom prst="rect">
            <a:avLst/>
          </a:prstGeom>
          <a:noFill/>
          <a:ln w="3175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0000FF"/>
                </a:solidFill>
                <a:highlight>
                  <a:srgbClr val="FFFF00"/>
                </a:highlight>
                <a:latin typeface="KoPub돋움체 Medium"/>
              </a:rPr>
              <a:t>증빙서류 제출 불필요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5085AC-F5B4-45A5-815D-4FD61D476D61}"/>
              </a:ext>
            </a:extLst>
          </p:cNvPr>
          <p:cNvSpPr/>
          <p:nvPr/>
        </p:nvSpPr>
        <p:spPr>
          <a:xfrm>
            <a:off x="5442690" y="1961354"/>
            <a:ext cx="1267672" cy="747740"/>
          </a:xfrm>
          <a:prstGeom prst="rect">
            <a:avLst/>
          </a:prstGeom>
          <a:noFill/>
          <a:ln w="317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662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41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최종확인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작성완료한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연구계획서 내용을 최종확인하는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00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최종확인에서 오류가 발생하면 </a:t>
            </a: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00"/>
              </a:spcBef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계획서 제출을 완료할 수 없습니다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400"/>
              </a:spcBef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연구책임자의 학력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경력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주요 연구수행 실적을 완료한 후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저장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클릭하고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[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다음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클릭하면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화면이 나옵니다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latinLnBrk="0">
              <a:spcBef>
                <a:spcPts val="488"/>
              </a:spcBef>
            </a:pP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연구계획서 작성이 완료되었으면 우측 상단의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 처리를 확인하는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팝업창이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뜨면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확인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    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4870D66-E26D-47B9-BF9F-52FA0C762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06" y="1724384"/>
            <a:ext cx="7824084" cy="241886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0F47A85-192D-4874-9F12-54177579D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677" y="4435605"/>
            <a:ext cx="4191000" cy="2009775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9FD3B922-82C4-4ACE-8DF1-B1392591359F}"/>
              </a:ext>
            </a:extLst>
          </p:cNvPr>
          <p:cNvSpPr/>
          <p:nvPr/>
        </p:nvSpPr>
        <p:spPr>
          <a:xfrm>
            <a:off x="304029" y="1654718"/>
            <a:ext cx="7991474" cy="248853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FD3B922-82C4-4ACE-8DF1-B1392591359F}"/>
              </a:ext>
            </a:extLst>
          </p:cNvPr>
          <p:cNvSpPr/>
          <p:nvPr/>
        </p:nvSpPr>
        <p:spPr>
          <a:xfrm>
            <a:off x="2361066" y="4325459"/>
            <a:ext cx="4377485" cy="219067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88BB336-5CDE-48D1-B8C9-4560E81BA1AD}"/>
              </a:ext>
            </a:extLst>
          </p:cNvPr>
          <p:cNvSpPr/>
          <p:nvPr/>
        </p:nvSpPr>
        <p:spPr>
          <a:xfrm>
            <a:off x="7035114" y="2141455"/>
            <a:ext cx="601362" cy="28309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7262670" y="2490587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88BB336-5CDE-48D1-B8C9-4560E81BA1AD}"/>
              </a:ext>
            </a:extLst>
          </p:cNvPr>
          <p:cNvSpPr/>
          <p:nvPr/>
        </p:nvSpPr>
        <p:spPr>
          <a:xfrm>
            <a:off x="3480486" y="5780967"/>
            <a:ext cx="1075037" cy="45507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3934583" y="554565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D8BCE8-F86F-4DFB-BECA-9AF6257FB064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최종확인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E3E7D2B5-F655-4832-96E3-DEAEAD9E8E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647" y="557699"/>
            <a:ext cx="3078073" cy="49544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6B27F8A9-220C-42A4-BDE0-EA49A94665A1}"/>
              </a:ext>
            </a:extLst>
          </p:cNvPr>
          <p:cNvSpPr/>
          <p:nvPr/>
        </p:nvSpPr>
        <p:spPr>
          <a:xfrm>
            <a:off x="9976946" y="568601"/>
            <a:ext cx="362773" cy="489218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28746635-8194-4CBD-91A2-717B4D698A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2862" y="578960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864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42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최종확인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 결과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조회화면입니다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각 항목의 최종확인 상태를 확인합니다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확인 실패가 뜨는 항목은 최종확인 결과를 확인하신 후 해당 화면으로 돌아가서 정보를 수정합니다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 후 연구계획서를 수정하였을 경우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다시 한 번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클릭한 후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클릭해야만 최종 접수 처리가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        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반드시 연구책임자 신청마감일인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2024.5.13.(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월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18:00:00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까지 최종확인 및 제출 버튼을 클릭하여 주시기 바랍니다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모든 항목에 대해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최종확인이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완료되었으면 우측 상단의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[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클릭하면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연구계획서 제출이 완료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되며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주관연구기관 담당자가 승인할 수 있는 상태가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     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 클릭 후 연구계획서를 수정 하려면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b="1" u="sng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주관연구기관 담당자에게 연락하여 반려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를 받으신 후 </a:t>
            </a:r>
            <a:r>
              <a:rPr lang="ko-KR" altLang="en-US" sz="14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재제출하여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주시기 바랍니다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0070C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9976AA0-B881-4C17-9104-84476EDD1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530" y="1697820"/>
            <a:ext cx="7633035" cy="477412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823BA2E-B62A-4CA9-A95B-9CBB62B92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040" y="1958830"/>
            <a:ext cx="1533525" cy="45720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288BB336-5CDE-48D1-B8C9-4560E81BA1AD}"/>
              </a:ext>
            </a:extLst>
          </p:cNvPr>
          <p:cNvSpPr/>
          <p:nvPr/>
        </p:nvSpPr>
        <p:spPr>
          <a:xfrm>
            <a:off x="7418171" y="2013765"/>
            <a:ext cx="621959" cy="36669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7623072" y="243071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FD3B922-82C4-4ACE-8DF1-B1392591359F}"/>
              </a:ext>
            </a:extLst>
          </p:cNvPr>
          <p:cNvSpPr/>
          <p:nvPr/>
        </p:nvSpPr>
        <p:spPr>
          <a:xfrm>
            <a:off x="399552" y="1647568"/>
            <a:ext cx="7813571" cy="4868563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88BB336-5CDE-48D1-B8C9-4560E81BA1AD}"/>
              </a:ext>
            </a:extLst>
          </p:cNvPr>
          <p:cNvSpPr/>
          <p:nvPr/>
        </p:nvSpPr>
        <p:spPr>
          <a:xfrm>
            <a:off x="1960701" y="3142739"/>
            <a:ext cx="403557" cy="322511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D8BCE8-F86F-4DFB-BECA-9AF6257FB064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접수화면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최종확인 및 제출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FD3B922-82C4-4ACE-8DF1-B1392591359F}"/>
              </a:ext>
            </a:extLst>
          </p:cNvPr>
          <p:cNvSpPr/>
          <p:nvPr/>
        </p:nvSpPr>
        <p:spPr>
          <a:xfrm>
            <a:off x="575179" y="2306595"/>
            <a:ext cx="6319891" cy="48648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1665827" y="320698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CE6C6B9-A87A-414D-8126-8902C2201E7F}"/>
              </a:ext>
            </a:extLst>
          </p:cNvPr>
          <p:cNvSpPr/>
          <p:nvPr/>
        </p:nvSpPr>
        <p:spPr>
          <a:xfrm>
            <a:off x="6675696" y="244452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9F847E29-8980-4429-A9AB-37A5EB50A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647" y="557699"/>
            <a:ext cx="3078073" cy="49544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AE865981-B62A-4D52-8A79-D7559830BEDF}"/>
              </a:ext>
            </a:extLst>
          </p:cNvPr>
          <p:cNvSpPr/>
          <p:nvPr/>
        </p:nvSpPr>
        <p:spPr>
          <a:xfrm>
            <a:off x="9976946" y="568601"/>
            <a:ext cx="362773" cy="489218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61C29093-ABB7-440C-A3E9-006A2CDC7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2862" y="581076"/>
            <a:ext cx="225596" cy="21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048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43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7" y="1271331"/>
            <a:ext cx="8151042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 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신청공고목록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6" y="1563683"/>
            <a:ext cx="8151042" cy="5216058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382961" y="1271331"/>
            <a:ext cx="3709512" cy="5508410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‣R&amp;D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업무포털에서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신청공고목록을 조회합니다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과제접수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를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신청공고목록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전문기관을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한국연구재단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으로 선택합니다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사업년도를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[2024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년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으로 선택합니다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전문기관통합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사업공고명에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신청하고자 하시는 사업명을 입력합니다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검색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하단의 과제 목록에서 </a:t>
            </a:r>
            <a:r>
              <a:rPr lang="ko-KR" altLang="en-US" sz="14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신청완료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 중인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14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과제목록을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확인할 수 있습니다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</a:t>
            </a:r>
            <a:r>
              <a:rPr lang="en-US" altLang="ko-KR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 목록이 보이지 않을 경우 우측의 세로 </a:t>
            </a:r>
            <a:r>
              <a:rPr lang="ko-KR" altLang="en-US" sz="13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스크롤바를</a:t>
            </a:r>
            <a:r>
              <a:rPr lang="ko-KR" altLang="en-US" sz="13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아래로 내려서 확인 가능</a:t>
            </a:r>
            <a:endParaRPr lang="en-US" altLang="ko-KR" sz="1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tx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계획서 상태를 확인할 수 있습니다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100"/>
              </a:spcBef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1)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계획서 </a:t>
            </a:r>
            <a:r>
              <a:rPr lang="ko-KR" altLang="en-US" sz="12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작성중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연구책임자가 제출하기 전 상태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2) </a:t>
            </a:r>
            <a:r>
              <a:rPr lang="ko-KR" altLang="en-US" sz="12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제출완료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연구책임자가 제출을 완료한 상태로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</a:p>
          <a:p>
            <a:pPr>
              <a:spcBef>
                <a:spcPts val="100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주관연구기관 담당자가 승인할 수 있는 상태 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※ </a:t>
            </a:r>
            <a:r>
              <a:rPr lang="ko-KR" altLang="en-US" sz="11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제출완료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후 연구계획서를 수정하려면 소속기관 </a:t>
            </a:r>
            <a:endParaRPr lang="en-US" altLang="ko-KR" sz="1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기관담당자가 반려한 이후 수정 가능</a:t>
            </a:r>
            <a:endParaRPr lang="en-US" altLang="ko-KR" sz="1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3)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 제출승인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spc="-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기관담당자가 승인을 완료한 상태</a:t>
            </a:r>
            <a:endParaRPr lang="en-US" altLang="ko-KR" sz="1200" spc="-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4) </a:t>
            </a:r>
            <a:r>
              <a:rPr lang="ko-KR" altLang="en-US" sz="12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2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제출반려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0070C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기관담당자가 반려한 상태</a:t>
            </a:r>
            <a:endParaRPr lang="en-US" altLang="ko-KR" sz="1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※ 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연구계획서를 수정한 후 최종확인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&gt;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</a:t>
            </a: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&gt;</a:t>
            </a:r>
            <a:r>
              <a:rPr lang="ko-KR" altLang="en-US" sz="11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lang="en-US" altLang="ko-KR" sz="1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r>
              <a:rPr lang="en-US" altLang="ko-KR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</a:t>
            </a:r>
            <a:r>
              <a:rPr lang="ko-KR" altLang="en-US" sz="11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제출승인</a:t>
            </a:r>
            <a:r>
              <a:rPr lang="ko-KR" altLang="en-US" sz="11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필요 </a:t>
            </a:r>
            <a:endParaRPr lang="en-US" altLang="ko-KR" sz="1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382961" y="1271730"/>
            <a:ext cx="3709512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D8BCE8-F86F-4DFB-BECA-9AF6257FB064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5.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제출상태 확인화면</a:t>
            </a:r>
            <a:r>
              <a:rPr lang="en-US" altLang="ko-KR" sz="2400" dirty="0">
                <a:solidFill>
                  <a:srgbClr val="0070C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400" dirty="0">
                <a:solidFill>
                  <a:srgbClr val="0070C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연구책임자 및 주관연구기관 담당자 공통</a:t>
            </a:r>
            <a:r>
              <a:rPr lang="en-US" altLang="ko-KR" sz="2400" dirty="0">
                <a:solidFill>
                  <a:srgbClr val="0070C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</a:t>
            </a:r>
            <a:endParaRPr lang="ko-KR" altLang="en-US" sz="2400" dirty="0">
              <a:solidFill>
                <a:srgbClr val="0070C0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0DFFF16-1217-48C5-A72E-801A46CED16E}"/>
              </a:ext>
            </a:extLst>
          </p:cNvPr>
          <p:cNvSpPr/>
          <p:nvPr/>
        </p:nvSpPr>
        <p:spPr>
          <a:xfrm>
            <a:off x="4702627" y="1889132"/>
            <a:ext cx="139959" cy="1915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9969586-E0FE-413D-BD4C-8918A614875B}"/>
              </a:ext>
            </a:extLst>
          </p:cNvPr>
          <p:cNvSpPr/>
          <p:nvPr/>
        </p:nvSpPr>
        <p:spPr>
          <a:xfrm>
            <a:off x="5125618" y="1892240"/>
            <a:ext cx="139959" cy="188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B86AB76-3EE4-44B3-8E87-314C11764EF0}"/>
              </a:ext>
            </a:extLst>
          </p:cNvPr>
          <p:cNvSpPr/>
          <p:nvPr/>
        </p:nvSpPr>
        <p:spPr>
          <a:xfrm>
            <a:off x="6072675" y="1850147"/>
            <a:ext cx="139959" cy="188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D7E5D3F-0113-400A-B63D-549DDB072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9" y="1588437"/>
            <a:ext cx="7835645" cy="4753020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4C387919-CECE-4F3E-A22F-5F0FC87A4003}"/>
              </a:ext>
            </a:extLst>
          </p:cNvPr>
          <p:cNvSpPr/>
          <p:nvPr/>
        </p:nvSpPr>
        <p:spPr>
          <a:xfrm>
            <a:off x="2634715" y="3013800"/>
            <a:ext cx="993714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C59BDB88-82C6-4531-AAE2-96DEEC889A97}"/>
              </a:ext>
            </a:extLst>
          </p:cNvPr>
          <p:cNvSpPr/>
          <p:nvPr/>
        </p:nvSpPr>
        <p:spPr>
          <a:xfrm>
            <a:off x="3058447" y="277816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D84284B7-8F52-489F-B3AA-BC0B6EA13B18}"/>
              </a:ext>
            </a:extLst>
          </p:cNvPr>
          <p:cNvSpPr/>
          <p:nvPr/>
        </p:nvSpPr>
        <p:spPr>
          <a:xfrm>
            <a:off x="1292690" y="336749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5A80B06-0396-4FF2-AA4B-1B9C0759BCEF}"/>
              </a:ext>
            </a:extLst>
          </p:cNvPr>
          <p:cNvSpPr/>
          <p:nvPr/>
        </p:nvSpPr>
        <p:spPr>
          <a:xfrm>
            <a:off x="5954490" y="1684054"/>
            <a:ext cx="153954" cy="226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9429B45-C626-42AF-A5DA-72B50371732F}"/>
              </a:ext>
            </a:extLst>
          </p:cNvPr>
          <p:cNvSpPr/>
          <p:nvPr/>
        </p:nvSpPr>
        <p:spPr>
          <a:xfrm>
            <a:off x="4070075" y="3009135"/>
            <a:ext cx="706019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E1D0CF2-7EF8-4865-B4BF-7B12045C7591}"/>
              </a:ext>
            </a:extLst>
          </p:cNvPr>
          <p:cNvSpPr/>
          <p:nvPr/>
        </p:nvSpPr>
        <p:spPr>
          <a:xfrm>
            <a:off x="1187718" y="3311214"/>
            <a:ext cx="1087771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B78B640D-BBC0-4B7E-A605-7F544B3DE072}"/>
              </a:ext>
            </a:extLst>
          </p:cNvPr>
          <p:cNvSpPr/>
          <p:nvPr/>
        </p:nvSpPr>
        <p:spPr>
          <a:xfrm>
            <a:off x="4349959" y="2790888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A4B18D8-8C13-4344-B27F-6ABB9945F1B7}"/>
              </a:ext>
            </a:extLst>
          </p:cNvPr>
          <p:cNvSpPr/>
          <p:nvPr/>
        </p:nvSpPr>
        <p:spPr>
          <a:xfrm>
            <a:off x="7234707" y="3562013"/>
            <a:ext cx="489859" cy="27712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6ACD1086-F898-4C35-80FB-9068F7A63548}"/>
              </a:ext>
            </a:extLst>
          </p:cNvPr>
          <p:cNvSpPr/>
          <p:nvPr/>
        </p:nvSpPr>
        <p:spPr>
          <a:xfrm>
            <a:off x="7042977" y="359463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8D64D13D-A602-4837-9F29-C505EE04B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39" y="4086078"/>
            <a:ext cx="7835644" cy="998452"/>
          </a:xfrm>
          <a:prstGeom prst="rect">
            <a:avLst/>
          </a:prstGeom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89D97EED-5F1E-412E-BE74-0AD29B4FB559}"/>
              </a:ext>
            </a:extLst>
          </p:cNvPr>
          <p:cNvSpPr/>
          <p:nvPr/>
        </p:nvSpPr>
        <p:spPr>
          <a:xfrm>
            <a:off x="931880" y="4708057"/>
            <a:ext cx="2435290" cy="226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4356B607-3AFA-4C34-8716-0B5905C5CDA2}"/>
              </a:ext>
            </a:extLst>
          </p:cNvPr>
          <p:cNvSpPr/>
          <p:nvPr/>
        </p:nvSpPr>
        <p:spPr>
          <a:xfrm>
            <a:off x="4937824" y="4706541"/>
            <a:ext cx="1816359" cy="226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D55938E-67A7-4602-805A-C355E5E5A95B}"/>
              </a:ext>
            </a:extLst>
          </p:cNvPr>
          <p:cNvSpPr/>
          <p:nvPr/>
        </p:nvSpPr>
        <p:spPr>
          <a:xfrm>
            <a:off x="1433830" y="5481137"/>
            <a:ext cx="136918" cy="1692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30124761-0F69-40D8-8F6E-56B5EDBD4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40" y="5014996"/>
            <a:ext cx="7795408" cy="859583"/>
          </a:xfrm>
          <a:prstGeom prst="rect">
            <a:avLst/>
          </a:prstGeom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03D00847-7565-4AFF-A697-248CBD06BF1A}"/>
              </a:ext>
            </a:extLst>
          </p:cNvPr>
          <p:cNvSpPr/>
          <p:nvPr/>
        </p:nvSpPr>
        <p:spPr>
          <a:xfrm>
            <a:off x="1317404" y="5007324"/>
            <a:ext cx="116888" cy="163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E253755D-45C5-46F3-B2E9-A588D439ACDB}"/>
              </a:ext>
            </a:extLst>
          </p:cNvPr>
          <p:cNvSpPr/>
          <p:nvPr/>
        </p:nvSpPr>
        <p:spPr>
          <a:xfrm>
            <a:off x="1814489" y="4057361"/>
            <a:ext cx="77355" cy="226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AADDCD39-A7B2-4B3A-930F-2F36FFB481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4112" y="1643938"/>
            <a:ext cx="145679" cy="4824530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C0DFFF16-1217-48C5-A72E-801A46CED16E}"/>
              </a:ext>
            </a:extLst>
          </p:cNvPr>
          <p:cNvSpPr/>
          <p:nvPr/>
        </p:nvSpPr>
        <p:spPr>
          <a:xfrm>
            <a:off x="5822349" y="1686693"/>
            <a:ext cx="139959" cy="1915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1822" y="2414145"/>
            <a:ext cx="676275" cy="266700"/>
          </a:xfrm>
          <a:prstGeom prst="rect">
            <a:avLst/>
          </a:prstGeom>
        </p:spPr>
      </p:pic>
      <p:sp>
        <p:nvSpPr>
          <p:cNvPr id="42" name="타원 41">
            <a:extLst>
              <a:ext uri="{FF2B5EF4-FFF2-40B4-BE49-F238E27FC236}">
                <a16:creationId xmlns:a16="http://schemas.microsoft.com/office/drawing/2014/main" id="{C59BDB88-82C6-4531-AAE2-96DEEC889A97}"/>
              </a:ext>
            </a:extLst>
          </p:cNvPr>
          <p:cNvSpPr/>
          <p:nvPr/>
        </p:nvSpPr>
        <p:spPr>
          <a:xfrm>
            <a:off x="3254137" y="242403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59BDB88-82C6-4531-AAE2-96DEEC889A97}"/>
              </a:ext>
            </a:extLst>
          </p:cNvPr>
          <p:cNvSpPr/>
          <p:nvPr/>
        </p:nvSpPr>
        <p:spPr>
          <a:xfrm>
            <a:off x="3058584" y="212328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C387919-CECE-4F3E-A22F-5F0FC87A4003}"/>
              </a:ext>
            </a:extLst>
          </p:cNvPr>
          <p:cNvSpPr/>
          <p:nvPr/>
        </p:nvSpPr>
        <p:spPr>
          <a:xfrm>
            <a:off x="2485345" y="2125593"/>
            <a:ext cx="540149" cy="20410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4C387919-CECE-4F3E-A22F-5F0FC87A4003}"/>
              </a:ext>
            </a:extLst>
          </p:cNvPr>
          <p:cNvSpPr/>
          <p:nvPr/>
        </p:nvSpPr>
        <p:spPr>
          <a:xfrm>
            <a:off x="2518530" y="2428582"/>
            <a:ext cx="682102" cy="21759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DE1D0CF2-7EF8-4865-B4BF-7B12045C7591}"/>
              </a:ext>
            </a:extLst>
          </p:cNvPr>
          <p:cNvSpPr/>
          <p:nvPr/>
        </p:nvSpPr>
        <p:spPr>
          <a:xfrm>
            <a:off x="239684" y="5007324"/>
            <a:ext cx="7886099" cy="156634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4356B607-3AFA-4C34-8716-0B5905C5CDA2}"/>
              </a:ext>
            </a:extLst>
          </p:cNvPr>
          <p:cNvSpPr/>
          <p:nvPr/>
        </p:nvSpPr>
        <p:spPr>
          <a:xfrm>
            <a:off x="7651606" y="4706966"/>
            <a:ext cx="400377" cy="2256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8416" y="5777861"/>
            <a:ext cx="1012113" cy="277515"/>
          </a:xfrm>
          <a:prstGeom prst="rect">
            <a:avLst/>
          </a:prstGeom>
        </p:spPr>
      </p:pic>
      <p:sp>
        <p:nvSpPr>
          <p:cNvPr id="51" name="타원 50">
            <a:extLst>
              <a:ext uri="{FF2B5EF4-FFF2-40B4-BE49-F238E27FC236}">
                <a16:creationId xmlns:a16="http://schemas.microsoft.com/office/drawing/2014/main" id="{6B727B29-0D1B-49BF-87D0-C92AC1DDCCAD}"/>
              </a:ext>
            </a:extLst>
          </p:cNvPr>
          <p:cNvSpPr/>
          <p:nvPr/>
        </p:nvSpPr>
        <p:spPr>
          <a:xfrm>
            <a:off x="608959" y="5212321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7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F236561-0188-4889-9625-D62C92FA0286}"/>
              </a:ext>
            </a:extLst>
          </p:cNvPr>
          <p:cNvSpPr/>
          <p:nvPr/>
        </p:nvSpPr>
        <p:spPr>
          <a:xfrm>
            <a:off x="378263" y="5618193"/>
            <a:ext cx="3542524" cy="226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09AA1FB1-2595-47EB-BA17-B37F6E733137}"/>
              </a:ext>
            </a:extLst>
          </p:cNvPr>
          <p:cNvSpPr/>
          <p:nvPr/>
        </p:nvSpPr>
        <p:spPr>
          <a:xfrm>
            <a:off x="4793461" y="5598748"/>
            <a:ext cx="1604865" cy="226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1674" y="5996072"/>
            <a:ext cx="982379" cy="218306"/>
          </a:xfrm>
          <a:prstGeom prst="rect">
            <a:avLst/>
          </a:prstGeom>
        </p:spPr>
      </p:pic>
      <p:pic>
        <p:nvPicPr>
          <p:cNvPr id="54" name="그림 5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0728" y="6209795"/>
            <a:ext cx="999802" cy="220296"/>
          </a:xfrm>
          <a:prstGeom prst="rect">
            <a:avLst/>
          </a:prstGeom>
        </p:spPr>
      </p:pic>
      <p:sp>
        <p:nvSpPr>
          <p:cNvPr id="56" name="직사각형 55">
            <a:extLst>
              <a:ext uri="{FF2B5EF4-FFF2-40B4-BE49-F238E27FC236}">
                <a16:creationId xmlns:a16="http://schemas.microsoft.com/office/drawing/2014/main" id="{E9429B45-C626-42AF-A5DA-72B50371732F}"/>
              </a:ext>
            </a:extLst>
          </p:cNvPr>
          <p:cNvSpPr/>
          <p:nvPr/>
        </p:nvSpPr>
        <p:spPr>
          <a:xfrm>
            <a:off x="6408911" y="5246157"/>
            <a:ext cx="1021618" cy="126713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6ACD1086-F898-4C35-80FB-9068F7A63548}"/>
              </a:ext>
            </a:extLst>
          </p:cNvPr>
          <p:cNvSpPr/>
          <p:nvPr/>
        </p:nvSpPr>
        <p:spPr>
          <a:xfrm>
            <a:off x="7188454" y="533746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8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977C917-4C07-427E-AB01-F17F51325110}"/>
              </a:ext>
            </a:extLst>
          </p:cNvPr>
          <p:cNvSpPr txBox="1"/>
          <p:nvPr/>
        </p:nvSpPr>
        <p:spPr>
          <a:xfrm>
            <a:off x="394335" y="5813150"/>
            <a:ext cx="6036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dirty="0"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계획서 작성 중</a:t>
            </a:r>
            <a:r>
              <a:rPr lang="en-US" altLang="ko-KR" sz="1200" dirty="0"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200" dirty="0"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상태로 연구책임자 신청마감 시각이 경과하면 접수완료처리가 되지 않습니다</a:t>
            </a:r>
            <a:r>
              <a:rPr lang="en-US" altLang="ko-KR" sz="1200" dirty="0"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반드시 </a:t>
            </a:r>
            <a:r>
              <a:rPr lang="en-US" altLang="ko-KR" sz="1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최종확인</a:t>
            </a:r>
            <a:r>
              <a:rPr lang="en-US" altLang="ko-KR" sz="1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 클릭 </a:t>
            </a:r>
            <a:r>
              <a:rPr lang="ko-KR" altLang="en-US" sz="1200" dirty="0"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후 오류가 없는 상태에서 </a:t>
            </a:r>
            <a:r>
              <a:rPr lang="en-US" altLang="ko-KR" sz="1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</a:t>
            </a:r>
            <a:r>
              <a:rPr lang="en-US" altLang="ko-KR" sz="1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</a:t>
            </a:r>
            <a:r>
              <a:rPr lang="ko-KR" altLang="en-US" sz="1200" dirty="0"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하시기 바랍니다</a:t>
            </a:r>
            <a:r>
              <a:rPr lang="en-US" altLang="ko-KR" sz="1200" dirty="0"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r>
              <a:rPr lang="ko-KR" altLang="en-US" sz="1200" dirty="0"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8C0DF27A-4805-4EB8-84B1-C1755F2B905A}"/>
              </a:ext>
            </a:extLst>
          </p:cNvPr>
          <p:cNvSpPr/>
          <p:nvPr/>
        </p:nvSpPr>
        <p:spPr>
          <a:xfrm>
            <a:off x="412063" y="4708057"/>
            <a:ext cx="435670" cy="226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03669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44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신청공고목록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87624"/>
            <a:ext cx="3573624" cy="5318453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신청공고목록에서 해당 사업을 조회한 후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과제별로 승인을 하는 방법입니다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488"/>
              </a:spcBef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계획서 상태가 제출완료인 과제는 주관연구기관 담당자가 승인할 수 있습니다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상세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각 항목을 클릭하면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연구책임자가 입력한 내용을 확인할 수 있습니다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승인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또는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반려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                   ※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승인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팝업창이 뜨면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확인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클릭합니다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     </a:t>
            </a:r>
            <a:r>
              <a:rPr lang="ko-KR" altLang="en-US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반려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팝업창이 뜨면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확인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클릭하고 새로운 팝업창에 반려사유를 입력한 후 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확인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을 클릭합니다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입력한 반려사유는 연구책임자에게 </a:t>
            </a:r>
            <a:r>
              <a:rPr lang="ko-KR" altLang="en-US" sz="12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전자알림으로</a:t>
            </a:r>
            <a:r>
              <a:rPr lang="ko-KR" altLang="en-US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전달됩니다</a:t>
            </a:r>
            <a:r>
              <a:rPr lang="en-US" altLang="ko-KR" sz="12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다른 과제를 승인하기 위해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과제목록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화면으로 돌아가려면 뒤로 가기가 아닌 우측 상단의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목록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뒤로 가기를 하면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공고목록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조회를 처음부터 다시 시작해야 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2">
                    <a:lumMod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.)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EA05-EE47-4B81-8F2C-FFEFF51AA7E9}"/>
              </a:ext>
            </a:extLst>
          </p:cNvPr>
          <p:cNvSpPr txBox="1"/>
          <p:nvPr/>
        </p:nvSpPr>
        <p:spPr>
          <a:xfrm>
            <a:off x="283029" y="469787"/>
            <a:ext cx="10069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6-1.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제출승인 방법</a:t>
            </a:r>
            <a:r>
              <a:rPr lang="en-US" altLang="ko-KR" sz="2400" dirty="0">
                <a:solidFill>
                  <a:srgbClr val="0070C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400" dirty="0">
                <a:solidFill>
                  <a:srgbClr val="0070C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주관연구기관 담당자</a:t>
            </a:r>
            <a:r>
              <a:rPr lang="en-US" altLang="ko-KR" sz="2400" dirty="0">
                <a:solidFill>
                  <a:srgbClr val="0070C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과제별 승인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0DFFF16-1217-48C5-A72E-801A46CED16E}"/>
              </a:ext>
            </a:extLst>
          </p:cNvPr>
          <p:cNvSpPr/>
          <p:nvPr/>
        </p:nvSpPr>
        <p:spPr>
          <a:xfrm>
            <a:off x="4702627" y="1788464"/>
            <a:ext cx="139959" cy="1915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969586-E0FE-413D-BD4C-8918A614875B}"/>
              </a:ext>
            </a:extLst>
          </p:cNvPr>
          <p:cNvSpPr/>
          <p:nvPr/>
        </p:nvSpPr>
        <p:spPr>
          <a:xfrm>
            <a:off x="5125618" y="1791572"/>
            <a:ext cx="139959" cy="188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B86AB76-3EE4-44B3-8E87-314C11764EF0}"/>
              </a:ext>
            </a:extLst>
          </p:cNvPr>
          <p:cNvSpPr/>
          <p:nvPr/>
        </p:nvSpPr>
        <p:spPr>
          <a:xfrm>
            <a:off x="6080913" y="1749480"/>
            <a:ext cx="139959" cy="1884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9" y="1599923"/>
            <a:ext cx="8079697" cy="1222551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03D00847-7565-4AFF-A697-248CBD06BF1A}"/>
              </a:ext>
            </a:extLst>
          </p:cNvPr>
          <p:cNvSpPr/>
          <p:nvPr/>
        </p:nvSpPr>
        <p:spPr>
          <a:xfrm>
            <a:off x="361815" y="2255034"/>
            <a:ext cx="6104888" cy="5275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9429B45-C626-42AF-A5DA-72B50371732F}"/>
              </a:ext>
            </a:extLst>
          </p:cNvPr>
          <p:cNvSpPr/>
          <p:nvPr/>
        </p:nvSpPr>
        <p:spPr>
          <a:xfrm>
            <a:off x="6433751" y="1937968"/>
            <a:ext cx="992496" cy="84460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6ACD1086-F898-4C35-80FB-9068F7A63548}"/>
              </a:ext>
            </a:extLst>
          </p:cNvPr>
          <p:cNvSpPr/>
          <p:nvPr/>
        </p:nvSpPr>
        <p:spPr>
          <a:xfrm>
            <a:off x="7198635" y="2267378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E9429B45-C626-42AF-A5DA-72B50371732F}"/>
              </a:ext>
            </a:extLst>
          </p:cNvPr>
          <p:cNvSpPr/>
          <p:nvPr/>
        </p:nvSpPr>
        <p:spPr>
          <a:xfrm>
            <a:off x="7478649" y="2232527"/>
            <a:ext cx="892315" cy="27819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6ACD1086-F898-4C35-80FB-9068F7A63548}"/>
              </a:ext>
            </a:extLst>
          </p:cNvPr>
          <p:cNvSpPr/>
          <p:nvPr/>
        </p:nvSpPr>
        <p:spPr>
          <a:xfrm>
            <a:off x="8131848" y="1980059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44" y="2937262"/>
            <a:ext cx="7744736" cy="1966855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5CD83F40-DDA1-4F7D-A0A1-58DD63B57AF3}"/>
              </a:ext>
            </a:extLst>
          </p:cNvPr>
          <p:cNvSpPr/>
          <p:nvPr/>
        </p:nvSpPr>
        <p:spPr>
          <a:xfrm>
            <a:off x="443673" y="2871091"/>
            <a:ext cx="7894339" cy="221263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CD83F40-DDA1-4F7D-A0A1-58DD63B57AF3}"/>
              </a:ext>
            </a:extLst>
          </p:cNvPr>
          <p:cNvSpPr/>
          <p:nvPr/>
        </p:nvSpPr>
        <p:spPr>
          <a:xfrm>
            <a:off x="6225788" y="3413110"/>
            <a:ext cx="1523947" cy="29656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6ACD1086-F898-4C35-80FB-9068F7A63548}"/>
              </a:ext>
            </a:extLst>
          </p:cNvPr>
          <p:cNvSpPr/>
          <p:nvPr/>
        </p:nvSpPr>
        <p:spPr>
          <a:xfrm>
            <a:off x="6928022" y="3187177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F6909EB-2E1F-420D-AE73-DC707C23A391}"/>
              </a:ext>
            </a:extLst>
          </p:cNvPr>
          <p:cNvSpPr/>
          <p:nvPr/>
        </p:nvSpPr>
        <p:spPr>
          <a:xfrm>
            <a:off x="4852585" y="4487695"/>
            <a:ext cx="3360539" cy="380156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135CD83B-495A-48AC-8365-274147821F72}"/>
              </a:ext>
            </a:extLst>
          </p:cNvPr>
          <p:cNvSpPr/>
          <p:nvPr/>
        </p:nvSpPr>
        <p:spPr>
          <a:xfrm>
            <a:off x="6314552" y="4892148"/>
            <a:ext cx="146250" cy="16456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03D00847-7565-4AFF-A697-248CBD06BF1A}"/>
              </a:ext>
            </a:extLst>
          </p:cNvPr>
          <p:cNvSpPr/>
          <p:nvPr/>
        </p:nvSpPr>
        <p:spPr>
          <a:xfrm>
            <a:off x="634118" y="4552041"/>
            <a:ext cx="3814770" cy="2445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03D00847-7565-4AFF-A697-248CBD06BF1A}"/>
              </a:ext>
            </a:extLst>
          </p:cNvPr>
          <p:cNvSpPr/>
          <p:nvPr/>
        </p:nvSpPr>
        <p:spPr>
          <a:xfrm>
            <a:off x="6578413" y="4229852"/>
            <a:ext cx="349609" cy="2529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E9429B45-C626-42AF-A5DA-72B50371732F}"/>
              </a:ext>
            </a:extLst>
          </p:cNvPr>
          <p:cNvSpPr/>
          <p:nvPr/>
        </p:nvSpPr>
        <p:spPr>
          <a:xfrm>
            <a:off x="7800761" y="3423468"/>
            <a:ext cx="479024" cy="27819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6ACD1086-F898-4C35-80FB-9068F7A63548}"/>
              </a:ext>
            </a:extLst>
          </p:cNvPr>
          <p:cNvSpPr/>
          <p:nvPr/>
        </p:nvSpPr>
        <p:spPr>
          <a:xfrm>
            <a:off x="7915639" y="3211276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03D00847-7565-4AFF-A697-248CBD06BF1A}"/>
              </a:ext>
            </a:extLst>
          </p:cNvPr>
          <p:cNvSpPr/>
          <p:nvPr/>
        </p:nvSpPr>
        <p:spPr>
          <a:xfrm>
            <a:off x="4143935" y="3766215"/>
            <a:ext cx="4085967" cy="2022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F300B0FF-5733-4A28-B090-2B9A8F46AE5E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51CEB1F-B4BE-4C6F-8271-9DE366160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64" y="5258077"/>
            <a:ext cx="2412910" cy="113743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707F587-C0F0-4429-B2E3-BD0E39C807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921" y="5256275"/>
            <a:ext cx="2412910" cy="117725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25ACA88-83A1-47F2-9F95-0B2AC96E35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024" y="5256275"/>
            <a:ext cx="2035865" cy="1167985"/>
          </a:xfrm>
          <a:prstGeom prst="rect">
            <a:avLst/>
          </a:prstGeom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38F4E112-7BF0-48B7-918A-76C3645EF424}"/>
              </a:ext>
            </a:extLst>
          </p:cNvPr>
          <p:cNvSpPr/>
          <p:nvPr/>
        </p:nvSpPr>
        <p:spPr>
          <a:xfrm>
            <a:off x="473952" y="5231724"/>
            <a:ext cx="2512986" cy="113743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A3F6E04-8729-41F7-85A5-6F3E09661E4A}"/>
              </a:ext>
            </a:extLst>
          </p:cNvPr>
          <p:cNvSpPr/>
          <p:nvPr/>
        </p:nvSpPr>
        <p:spPr>
          <a:xfrm>
            <a:off x="3369556" y="5225502"/>
            <a:ext cx="2512986" cy="1208028"/>
          </a:xfrm>
          <a:prstGeom prst="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E3395B4-F351-4118-8242-288231103313}"/>
              </a:ext>
            </a:extLst>
          </p:cNvPr>
          <p:cNvSpPr/>
          <p:nvPr/>
        </p:nvSpPr>
        <p:spPr>
          <a:xfrm>
            <a:off x="4016482" y="6074231"/>
            <a:ext cx="602171" cy="242596"/>
          </a:xfrm>
          <a:prstGeom prst="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FED0FA26-881B-4990-9554-8C5B4721B31A}"/>
              </a:ext>
            </a:extLst>
          </p:cNvPr>
          <p:cNvSpPr/>
          <p:nvPr/>
        </p:nvSpPr>
        <p:spPr>
          <a:xfrm>
            <a:off x="5966518" y="5235027"/>
            <a:ext cx="2165330" cy="1208028"/>
          </a:xfrm>
          <a:prstGeom prst="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9887C645-AD71-4C96-A5C7-431601EAEE2C}"/>
              </a:ext>
            </a:extLst>
          </p:cNvPr>
          <p:cNvSpPr/>
          <p:nvPr/>
        </p:nvSpPr>
        <p:spPr>
          <a:xfrm>
            <a:off x="6026023" y="5577980"/>
            <a:ext cx="2035865" cy="539281"/>
          </a:xfrm>
          <a:prstGeom prst="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C1FC8753-CC4C-4CF5-97D4-72F3A9E5659F}"/>
              </a:ext>
            </a:extLst>
          </p:cNvPr>
          <p:cNvSpPr/>
          <p:nvPr/>
        </p:nvSpPr>
        <p:spPr>
          <a:xfrm>
            <a:off x="7582899" y="6214186"/>
            <a:ext cx="469658" cy="191412"/>
          </a:xfrm>
          <a:prstGeom prst="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254A20C-CD59-4109-9A6F-CB81852BC8C0}"/>
              </a:ext>
            </a:extLst>
          </p:cNvPr>
          <p:cNvSpPr/>
          <p:nvPr/>
        </p:nvSpPr>
        <p:spPr>
          <a:xfrm>
            <a:off x="1407411" y="5848528"/>
            <a:ext cx="538942" cy="162933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4-1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262DFA3-7149-4F27-B702-A28F5492CCBC}"/>
              </a:ext>
            </a:extLst>
          </p:cNvPr>
          <p:cNvSpPr/>
          <p:nvPr/>
        </p:nvSpPr>
        <p:spPr>
          <a:xfrm>
            <a:off x="1187221" y="6059092"/>
            <a:ext cx="538942" cy="21727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654BA15D-0976-41DC-A952-917BA6B287F8}"/>
              </a:ext>
            </a:extLst>
          </p:cNvPr>
          <p:cNvSpPr/>
          <p:nvPr/>
        </p:nvSpPr>
        <p:spPr>
          <a:xfrm>
            <a:off x="4067155" y="5865917"/>
            <a:ext cx="551497" cy="14554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4-1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268F4A45-178E-48C7-BDDD-0542F19BF269}"/>
              </a:ext>
            </a:extLst>
          </p:cNvPr>
          <p:cNvSpPr/>
          <p:nvPr/>
        </p:nvSpPr>
        <p:spPr>
          <a:xfrm>
            <a:off x="6147747" y="5662235"/>
            <a:ext cx="579624" cy="13195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4-2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E78BACB8-70E5-440D-902A-8294CAB739DC}"/>
              </a:ext>
            </a:extLst>
          </p:cNvPr>
          <p:cNvSpPr/>
          <p:nvPr/>
        </p:nvSpPr>
        <p:spPr>
          <a:xfrm>
            <a:off x="7578895" y="6497152"/>
            <a:ext cx="621230" cy="17347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4-3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50183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45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과제접수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신청공고목록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271331"/>
            <a:ext cx="3573624" cy="5334747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일괄승인을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하는 방법입니다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계획서상태를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제출완료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로 선택합니다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검색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클릭하면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일괄승인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버튼이 활성화됩니다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목록개수를 조정하면 최대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100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개까지 조회 및 승인할 수 있습니다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                                               </a:t>
            </a: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시스템 속도를 고려하여 가급적 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10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 단위로 일괄 승인을 해 주시기 바랍니다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  <a:endParaRPr lang="en-US" altLang="ko-KR" sz="12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승인하고자 하는 과제의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체크박스를 클릭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선택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기관담당자일괄승인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클릭하면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일괄승인이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승인이 완료된 과제의 계획서 상태는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기관담당자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제출승인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상태로 변경됩니다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100"/>
              </a:spcBef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 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반드시 주관연구기관 검토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승인마감일인 </a:t>
            </a: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2024.5.14.(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화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 18:00:00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까지 승인을 </a:t>
            </a:r>
            <a:endParaRPr lang="en-US" altLang="ko-KR" sz="1400" b="1" dirty="0">
              <a:ln>
                <a:solidFill>
                  <a:srgbClr val="3D5A8C">
                    <a:alpha val="0"/>
                  </a:srgbClr>
                </a:solidFill>
              </a:ln>
              <a:solidFill>
                <a:srgbClr val="FF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400" b="1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완료하셔야만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연구계획서 제출이 완료됩니다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>
              <a:spcBef>
                <a:spcPts val="100"/>
              </a:spcBef>
            </a:pPr>
            <a:r>
              <a:rPr lang="en-US" altLang="ko-KR" sz="12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※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주관연구기관이 승인완료한 과제를 반려 받고자 할 </a:t>
            </a:r>
            <a:endParaRPr lang="en-US" altLang="ko-KR" sz="12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경우에는 한국연구재단 사업담당자에게 반려권한이 </a:t>
            </a:r>
            <a:endParaRPr lang="en-US" altLang="ko-KR" sz="12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있으므로 한국연구재단 사업문의처로 연락주시기 </a:t>
            </a:r>
            <a:endParaRPr lang="en-US" altLang="ko-KR" sz="1200" b="1" dirty="0">
              <a:ln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100"/>
              </a:spcBef>
            </a:pP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바랍니다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15000"/>
                    </a:scheme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>
              <a:spcBef>
                <a:spcPts val="488"/>
              </a:spcBef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rgbClr val="FF0000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latinLnBrk="0"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EE8651E-51FD-457A-84AF-384519127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9" y="1668951"/>
            <a:ext cx="8049861" cy="15108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D8BCE8-F86F-4DFB-BECA-9AF6257FB064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6-2.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연구계획서 제출승인 방법</a:t>
            </a:r>
            <a:r>
              <a:rPr lang="en-US" altLang="ko-KR" sz="2400" dirty="0">
                <a:solidFill>
                  <a:srgbClr val="0070C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(</a:t>
            </a:r>
            <a:r>
              <a:rPr lang="ko-KR" altLang="en-US" sz="2400" dirty="0">
                <a:solidFill>
                  <a:srgbClr val="0070C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주관연구기관 담당자</a:t>
            </a:r>
            <a:r>
              <a:rPr lang="en-US" altLang="ko-KR" sz="2400" dirty="0">
                <a:solidFill>
                  <a:srgbClr val="0070C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</a:t>
            </a:r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일괄승인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964C344-F07C-462D-A3B1-14D1ADD7D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53" y="3285073"/>
            <a:ext cx="7979337" cy="2434551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03D00847-7565-4AFF-A697-248CBD06BF1A}"/>
              </a:ext>
            </a:extLst>
          </p:cNvPr>
          <p:cNvSpPr/>
          <p:nvPr/>
        </p:nvSpPr>
        <p:spPr>
          <a:xfrm>
            <a:off x="650138" y="4018975"/>
            <a:ext cx="6228455" cy="16321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9429B45-C626-42AF-A5DA-72B50371732F}"/>
              </a:ext>
            </a:extLst>
          </p:cNvPr>
          <p:cNvSpPr/>
          <p:nvPr/>
        </p:nvSpPr>
        <p:spPr>
          <a:xfrm>
            <a:off x="6251211" y="2763489"/>
            <a:ext cx="1080465" cy="27819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ACD1086-F898-4C35-80FB-9068F7A63548}"/>
              </a:ext>
            </a:extLst>
          </p:cNvPr>
          <p:cNvSpPr/>
          <p:nvPr/>
        </p:nvSpPr>
        <p:spPr>
          <a:xfrm>
            <a:off x="6645193" y="3084302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9429B45-C626-42AF-A5DA-72B50371732F}"/>
              </a:ext>
            </a:extLst>
          </p:cNvPr>
          <p:cNvSpPr/>
          <p:nvPr/>
        </p:nvSpPr>
        <p:spPr>
          <a:xfrm>
            <a:off x="7370230" y="2771144"/>
            <a:ext cx="521620" cy="27819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6ACD1086-F898-4C35-80FB-9068F7A63548}"/>
              </a:ext>
            </a:extLst>
          </p:cNvPr>
          <p:cNvSpPr/>
          <p:nvPr/>
        </p:nvSpPr>
        <p:spPr>
          <a:xfrm>
            <a:off x="7513893" y="3091993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9429B45-C626-42AF-A5DA-72B50371732F}"/>
              </a:ext>
            </a:extLst>
          </p:cNvPr>
          <p:cNvSpPr/>
          <p:nvPr/>
        </p:nvSpPr>
        <p:spPr>
          <a:xfrm>
            <a:off x="6054424" y="3443416"/>
            <a:ext cx="1178397" cy="27362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6ACD1086-F898-4C35-80FB-9068F7A63548}"/>
              </a:ext>
            </a:extLst>
          </p:cNvPr>
          <p:cNvSpPr/>
          <p:nvPr/>
        </p:nvSpPr>
        <p:spPr>
          <a:xfrm>
            <a:off x="5848913" y="3458470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9429B45-C626-42AF-A5DA-72B50371732F}"/>
              </a:ext>
            </a:extLst>
          </p:cNvPr>
          <p:cNvSpPr/>
          <p:nvPr/>
        </p:nvSpPr>
        <p:spPr>
          <a:xfrm>
            <a:off x="399417" y="3696492"/>
            <a:ext cx="245561" cy="203525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6ACD1086-F898-4C35-80FB-9068F7A63548}"/>
              </a:ext>
            </a:extLst>
          </p:cNvPr>
          <p:cNvSpPr/>
          <p:nvPr/>
        </p:nvSpPr>
        <p:spPr>
          <a:xfrm>
            <a:off x="202143" y="3717037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D73FADF-D42E-458B-8B2F-88C0CDA34BD4}"/>
              </a:ext>
            </a:extLst>
          </p:cNvPr>
          <p:cNvSpPr/>
          <p:nvPr/>
        </p:nvSpPr>
        <p:spPr>
          <a:xfrm>
            <a:off x="7684316" y="3443416"/>
            <a:ext cx="520118" cy="27362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4D13E7AF-9D68-479E-8DC8-27E783B319E8}"/>
              </a:ext>
            </a:extLst>
          </p:cNvPr>
          <p:cNvSpPr/>
          <p:nvPr/>
        </p:nvSpPr>
        <p:spPr>
          <a:xfrm>
            <a:off x="8228629" y="349794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81409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6E78D4E-A36F-41DF-9F16-3739147D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BE6D-02D8-4103-B629-7BE51E4B4556}" type="slidenum">
              <a:rPr lang="ko-KR" altLang="en-US" sz="1800" smtClean="0"/>
              <a:t>46</a:t>
            </a:fld>
            <a:endParaRPr lang="ko-KR" altLang="en-US" sz="18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149DF5F-D30D-47E2-8E76-D1D992E46162}"/>
              </a:ext>
            </a:extLst>
          </p:cNvPr>
          <p:cNvSpPr/>
          <p:nvPr/>
        </p:nvSpPr>
        <p:spPr>
          <a:xfrm>
            <a:off x="165226" y="1271331"/>
            <a:ext cx="8269647" cy="29235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위치  ☞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통합업무포털서비스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&gt;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메인화면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전자알림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018ACD-FA88-419C-86FB-7B5EA7DB8167}"/>
              </a:ext>
            </a:extLst>
          </p:cNvPr>
          <p:cNvSpPr/>
          <p:nvPr/>
        </p:nvSpPr>
        <p:spPr>
          <a:xfrm>
            <a:off x="165225" y="1563683"/>
            <a:ext cx="8269647" cy="5042394"/>
          </a:xfrm>
          <a:prstGeom prst="rect">
            <a:avLst/>
          </a:prstGeom>
          <a:noFill/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D563A2-546B-4337-8649-828301AB3715}"/>
              </a:ext>
            </a:extLst>
          </p:cNvPr>
          <p:cNvSpPr/>
          <p:nvPr/>
        </p:nvSpPr>
        <p:spPr>
          <a:xfrm>
            <a:off x="8518849" y="1403694"/>
            <a:ext cx="3573624" cy="5202384"/>
          </a:xfrm>
          <a:prstGeom prst="rect">
            <a:avLst/>
          </a:prstGeom>
          <a:solidFill>
            <a:srgbClr val="EBF8FF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50" tIns="438750" rIns="87750" rtlCol="0" anchor="t"/>
          <a:lstStyle/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‣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계획서 반려사유 확인 등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전자알림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내용을 </a:t>
            </a: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확인하는 방법입니다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endParaRPr lang="en-US" altLang="ko-KR" sz="10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R&amp;D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업무포털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메인화면에서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전자알림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이나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전자알림의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숫자 부분을 클릭합니다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확인하지 않은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알림목록이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기본으로 조회되며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 err="1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전자알림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목록 중에서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확인하시고자 하는 알림 부분을 클릭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이미 확인한 알림을 조회하고자 할 경우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수신여부를 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예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로 선택합니다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3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[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검색</a:t>
            </a:r>
            <a:r>
              <a:rPr lang="en-US" altLang="ko-KR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]</a:t>
            </a:r>
            <a:r>
              <a:rPr lang="ko-KR" altLang="en-US" sz="1400" b="1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버튼을 클릭하거나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Enter </a:t>
            </a:r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키를 치면   기 확인한 알림까지 포함하여 조회됩니다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</a:t>
            </a:r>
          </a:p>
          <a:p>
            <a:pPr marL="175496" indent="-175496" latinLnBrk="0">
              <a:spcBef>
                <a:spcPts val="488"/>
              </a:spcBef>
              <a:buFont typeface="+mj-ea"/>
              <a:buAutoNum type="circleNumDbPlain"/>
            </a:pPr>
            <a:endParaRPr lang="en-US" altLang="ko-KR" sz="1400" dirty="0">
              <a:ln>
                <a:solidFill>
                  <a:srgbClr val="3D5A8C">
                    <a:alpha val="0"/>
                  </a:srgbClr>
                </a:solidFill>
              </a:ln>
              <a:solidFill>
                <a:schemeClr val="bg1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latinLnBrk="0">
              <a:spcBef>
                <a:spcPts val="488"/>
              </a:spcBef>
            </a:pP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solidFill>
                  <a:schemeClr val="bg1"/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 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EC859AB-71B4-4EE2-B14A-BA8647FE7BC8}"/>
              </a:ext>
            </a:extLst>
          </p:cNvPr>
          <p:cNvSpPr/>
          <p:nvPr/>
        </p:nvSpPr>
        <p:spPr>
          <a:xfrm>
            <a:off x="8518849" y="1271730"/>
            <a:ext cx="3573624" cy="28271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rgbClr val="3D5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화면 </a:t>
            </a:r>
            <a:r>
              <a:rPr lang="en-US" altLang="ko-KR" sz="1400" dirty="0">
                <a:ln>
                  <a:solidFill>
                    <a:srgbClr val="3D5A8C">
                      <a:alpha val="0"/>
                    </a:srgb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GUIDE</a:t>
            </a:r>
            <a:endParaRPr lang="ko-KR" altLang="en-US" sz="1400" dirty="0">
              <a:ln>
                <a:solidFill>
                  <a:srgbClr val="3D5A8C">
                    <a:alpha val="0"/>
                  </a:srgbClr>
                </a:solidFill>
              </a:ln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D8BCE8-F86F-4DFB-BECA-9AF6257FB064}"/>
              </a:ext>
            </a:extLst>
          </p:cNvPr>
          <p:cNvSpPr txBox="1"/>
          <p:nvPr/>
        </p:nvSpPr>
        <p:spPr>
          <a:xfrm>
            <a:off x="283029" y="469787"/>
            <a:ext cx="1006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7. </a:t>
            </a:r>
            <a:r>
              <a:rPr lang="ko-KR" altLang="en-US" sz="24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전자알림</a:t>
            </a:r>
            <a:r>
              <a:rPr lang="ko-KR" alt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확인방법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B07C2E6-0AC5-4162-BC96-D5B4A0083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75" y="1678802"/>
            <a:ext cx="7873346" cy="2778828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605D5A93-BE2A-4A8B-AE7D-67F4B5E860F0}"/>
              </a:ext>
            </a:extLst>
          </p:cNvPr>
          <p:cNvSpPr/>
          <p:nvPr/>
        </p:nvSpPr>
        <p:spPr>
          <a:xfrm>
            <a:off x="7578360" y="3658641"/>
            <a:ext cx="567264" cy="19321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4FF37206-424C-46D6-B8F8-2D86CB2C7EE4}"/>
              </a:ext>
            </a:extLst>
          </p:cNvPr>
          <p:cNvSpPr/>
          <p:nvPr/>
        </p:nvSpPr>
        <p:spPr>
          <a:xfrm>
            <a:off x="7774197" y="3892327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03C7B35-2E5B-4D42-B32F-C8784C1C192F}"/>
              </a:ext>
            </a:extLst>
          </p:cNvPr>
          <p:cNvSpPr/>
          <p:nvPr/>
        </p:nvSpPr>
        <p:spPr>
          <a:xfrm>
            <a:off x="426068" y="4058387"/>
            <a:ext cx="5051001" cy="372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8A22F644-AFB8-4D86-94CA-EC2DFBC20DD6}"/>
              </a:ext>
            </a:extLst>
          </p:cNvPr>
          <p:cNvSpPr/>
          <p:nvPr/>
        </p:nvSpPr>
        <p:spPr>
          <a:xfrm>
            <a:off x="5850294" y="1723052"/>
            <a:ext cx="255037" cy="372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6924BFA8-C970-4094-BF99-C3F9A96B5AE2}"/>
              </a:ext>
            </a:extLst>
          </p:cNvPr>
          <p:cNvSpPr/>
          <p:nvPr/>
        </p:nvSpPr>
        <p:spPr>
          <a:xfrm>
            <a:off x="6228531" y="2654045"/>
            <a:ext cx="974701" cy="37840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3143037C-88E5-4FAD-BBF3-A091EB94E979}"/>
              </a:ext>
            </a:extLst>
          </p:cNvPr>
          <p:cNvSpPr/>
          <p:nvPr/>
        </p:nvSpPr>
        <p:spPr>
          <a:xfrm>
            <a:off x="6588293" y="308829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3E3BF63C-B99B-49D3-AD6D-6C7155F97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49" y="4646391"/>
            <a:ext cx="7901397" cy="1721464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AA7D9600-B0D4-4BDF-B565-03A3AB39A0AE}"/>
              </a:ext>
            </a:extLst>
          </p:cNvPr>
          <p:cNvSpPr/>
          <p:nvPr/>
        </p:nvSpPr>
        <p:spPr>
          <a:xfrm>
            <a:off x="279398" y="1666832"/>
            <a:ext cx="8043508" cy="279079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9283ED18-1EC1-4657-B5FE-BEFA34EB2B12}"/>
              </a:ext>
            </a:extLst>
          </p:cNvPr>
          <p:cNvSpPr/>
          <p:nvPr/>
        </p:nvSpPr>
        <p:spPr>
          <a:xfrm>
            <a:off x="284032" y="4609067"/>
            <a:ext cx="8043508" cy="182590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6C2AE02C-0D5E-4CD3-A4AD-0060D56548A0}"/>
              </a:ext>
            </a:extLst>
          </p:cNvPr>
          <p:cNvSpPr/>
          <p:nvPr/>
        </p:nvSpPr>
        <p:spPr>
          <a:xfrm>
            <a:off x="5850293" y="4728031"/>
            <a:ext cx="1259633" cy="31050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DA8FCA96-0B39-4531-A669-C4747301ECFD}"/>
              </a:ext>
            </a:extLst>
          </p:cNvPr>
          <p:cNvSpPr/>
          <p:nvPr/>
        </p:nvSpPr>
        <p:spPr>
          <a:xfrm>
            <a:off x="7353183" y="4763244"/>
            <a:ext cx="567264" cy="26655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EE98383D-27BA-418B-A0F9-4891053E044E}"/>
              </a:ext>
            </a:extLst>
          </p:cNvPr>
          <p:cNvSpPr/>
          <p:nvPr/>
        </p:nvSpPr>
        <p:spPr>
          <a:xfrm>
            <a:off x="2878444" y="5802486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BC14860-574D-4AF2-9807-7361F091B3B6}"/>
              </a:ext>
            </a:extLst>
          </p:cNvPr>
          <p:cNvSpPr/>
          <p:nvPr/>
        </p:nvSpPr>
        <p:spPr>
          <a:xfrm>
            <a:off x="349348" y="5729517"/>
            <a:ext cx="7796276" cy="31050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13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294E4830-EC0F-4163-AF74-86B7D21A436F}"/>
              </a:ext>
            </a:extLst>
          </p:cNvPr>
          <p:cNvSpPr/>
          <p:nvPr/>
        </p:nvSpPr>
        <p:spPr>
          <a:xfrm>
            <a:off x="6335435" y="5105674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A7392052-D03E-4A8F-94B0-FE0CB5D9A742}"/>
              </a:ext>
            </a:extLst>
          </p:cNvPr>
          <p:cNvSpPr/>
          <p:nvPr/>
        </p:nvSpPr>
        <p:spPr>
          <a:xfrm>
            <a:off x="7563690" y="5090115"/>
            <a:ext cx="146250" cy="164561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4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endParaRPr lang="ko-KR" altLang="en-US" sz="854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03830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이온">
  <a:themeElements>
    <a:clrScheme name="이온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이온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이온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6705</TotalTime>
  <Words>6178</Words>
  <Application>Microsoft Office PowerPoint</Application>
  <PresentationFormat>와이드스크린</PresentationFormat>
  <Paragraphs>976</Paragraphs>
  <Slides>46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46</vt:i4>
      </vt:variant>
    </vt:vector>
  </HeadingPairs>
  <TitlesOfParts>
    <vt:vector size="56" baseType="lpstr">
      <vt:lpstr>맑은 고딕</vt:lpstr>
      <vt:lpstr>KoPub돋움체 Medium</vt:lpstr>
      <vt:lpstr>KoPubWorld돋움체 Medium</vt:lpstr>
      <vt:lpstr>Wingdings 3</vt:lpstr>
      <vt:lpstr>Century Gothic</vt:lpstr>
      <vt:lpstr>KoPub돋움체 Bold</vt:lpstr>
      <vt:lpstr>KoPubWorld돋움체 Bold</vt:lpstr>
      <vt:lpstr>KoPubWorld돋움체 Light</vt:lpstr>
      <vt:lpstr>Arial</vt:lpstr>
      <vt:lpstr>이온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NRF</dc:creator>
  <cp:lastModifiedBy>ADMIN</cp:lastModifiedBy>
  <cp:revision>1206</cp:revision>
  <cp:lastPrinted>2022-11-15T01:35:42Z</cp:lastPrinted>
  <dcterms:created xsi:type="dcterms:W3CDTF">2022-06-02T06:34:21Z</dcterms:created>
  <dcterms:modified xsi:type="dcterms:W3CDTF">2024-04-11T01:52:04Z</dcterms:modified>
</cp:coreProperties>
</file>